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notesMasterIdLst>
    <p:notesMasterId r:id="rId27"/>
  </p:notesMasterIdLst>
  <p:sldIdLst>
    <p:sldId id="276" r:id="rId2"/>
    <p:sldId id="277" r:id="rId3"/>
    <p:sldId id="257" r:id="rId4"/>
    <p:sldId id="258" r:id="rId5"/>
    <p:sldId id="259" r:id="rId6"/>
    <p:sldId id="260" r:id="rId7"/>
    <p:sldId id="261" r:id="rId8"/>
    <p:sldId id="262" r:id="rId9"/>
    <p:sldId id="263" r:id="rId10"/>
    <p:sldId id="264" r:id="rId11"/>
    <p:sldId id="281" r:id="rId12"/>
    <p:sldId id="280" r:id="rId13"/>
    <p:sldId id="265" r:id="rId14"/>
    <p:sldId id="266" r:id="rId15"/>
    <p:sldId id="267" r:id="rId16"/>
    <p:sldId id="268" r:id="rId17"/>
    <p:sldId id="278" r:id="rId18"/>
    <p:sldId id="269" r:id="rId19"/>
    <p:sldId id="270" r:id="rId20"/>
    <p:sldId id="271" r:id="rId21"/>
    <p:sldId id="272" r:id="rId22"/>
    <p:sldId id="273" r:id="rId23"/>
    <p:sldId id="286" r:id="rId24"/>
    <p:sldId id="287" r:id="rId25"/>
    <p:sldId id="288"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2" clrIdx="0">
    <p:extLst>
      <p:ext uri="{19B8F6BF-5375-455C-9EA6-DF929625EA0E}">
        <p15:presenceInfo xmlns:p15="http://schemas.microsoft.com/office/powerpoint/2012/main" userId="Bouke Cuperus" providerId="None"/>
      </p:ext>
    </p:extLst>
  </p:cmAuthor>
  <p:cmAuthor id="2" name="Bouke Cuperus" initials="BC [2]" lastIdx="1" clrIdx="1">
    <p:extLst>
      <p:ext uri="{19B8F6BF-5375-455C-9EA6-DF929625EA0E}">
        <p15:presenceInfo xmlns:p15="http://schemas.microsoft.com/office/powerpoint/2012/main" userId="S::bk.cuperus@noorderpoort.nl::f193c73d-8502-44bf-86a8-8692661bd2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4" autoAdjust="0"/>
    <p:restoredTop sz="94660"/>
  </p:normalViewPr>
  <p:slideViewPr>
    <p:cSldViewPr snapToGrid="0">
      <p:cViewPr varScale="1">
        <p:scale>
          <a:sx n="63" d="100"/>
          <a:sy n="63" d="100"/>
        </p:scale>
        <p:origin x="6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675C6-166E-4DFA-88C2-68E5FBE0EA38}" type="datetimeFigureOut">
              <a:rPr lang="nl-NL" smtClean="0"/>
              <a:t>4-9-2020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8EBC2-2099-4759-8906-85B12E1B24D1}" type="slidenum">
              <a:rPr lang="nl-NL" smtClean="0"/>
              <a:t>‹nr.›</a:t>
            </a:fld>
            <a:endParaRPr lang="nl-NL"/>
          </a:p>
        </p:txBody>
      </p:sp>
    </p:spTree>
    <p:extLst>
      <p:ext uri="{BB962C8B-B14F-4D97-AF65-F5344CB8AC3E}">
        <p14:creationId xmlns:p14="http://schemas.microsoft.com/office/powerpoint/2010/main" val="329810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(Meticilline </a:t>
            </a:r>
            <a:endParaRPr lang="nl-NL" dirty="0"/>
          </a:p>
        </p:txBody>
      </p:sp>
      <p:sp>
        <p:nvSpPr>
          <p:cNvPr id="4" name="Tijdelijke aanduiding voor dianummer 3"/>
          <p:cNvSpPr>
            <a:spLocks noGrp="1"/>
          </p:cNvSpPr>
          <p:nvPr>
            <p:ph type="sldNum" sz="quarter" idx="5"/>
          </p:nvPr>
        </p:nvSpPr>
        <p:spPr/>
        <p:txBody>
          <a:bodyPr/>
          <a:lstStyle/>
          <a:p>
            <a:fld id="{CB28EBC2-2099-4759-8906-85B12E1B24D1}" type="slidenum">
              <a:rPr lang="nl-NL" smtClean="0"/>
              <a:t>2</a:t>
            </a:fld>
            <a:endParaRPr lang="nl-NL"/>
          </a:p>
        </p:txBody>
      </p:sp>
    </p:spTree>
    <p:extLst>
      <p:ext uri="{BB962C8B-B14F-4D97-AF65-F5344CB8AC3E}">
        <p14:creationId xmlns:p14="http://schemas.microsoft.com/office/powerpoint/2010/main" val="119112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28EBC2-2099-4759-8906-85B12E1B24D1}" type="slidenum">
              <a:rPr lang="nl-NL" smtClean="0"/>
              <a:t>3</a:t>
            </a:fld>
            <a:endParaRPr lang="nl-NL"/>
          </a:p>
        </p:txBody>
      </p:sp>
    </p:spTree>
    <p:extLst>
      <p:ext uri="{BB962C8B-B14F-4D97-AF65-F5344CB8AC3E}">
        <p14:creationId xmlns:p14="http://schemas.microsoft.com/office/powerpoint/2010/main" val="223835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zijn commensalen ?</a:t>
            </a:r>
          </a:p>
          <a:p>
            <a:endParaRPr lang="nl-NL" dirty="0"/>
          </a:p>
          <a:p>
            <a:r>
              <a:rPr lang="nl-NL" dirty="0"/>
              <a:t>Commensalen zijn bacteriën die leven van de afvalstoffen aan de buitenkant van onze weefsels (zoals de huid en de slijmvliezen van mond, keel en de rest van het spijsverteringsstelsel). Ze zijn perfect aangepast aan die specifieke plaatsen. </a:t>
            </a:r>
          </a:p>
          <a:p>
            <a:endParaRPr lang="nl-NL" dirty="0"/>
          </a:p>
          <a:p>
            <a:r>
              <a:rPr lang="nl-NL" dirty="0"/>
              <a:t>Het nut van de commensalen ligt enerzijds in het feit dat ze ons afweersysteem voortdurend stimuleren en onze immuniteit opbouwen, en anderzijds dat ze de beschikbare plaatsen op ons lichaam bezetten zodat ongewenste nieuwkomers waartegen we ons minder vlot kunnen verdedigen minder kans krijgen om zich te vestigen. </a:t>
            </a:r>
          </a:p>
          <a:p>
            <a:endParaRPr lang="nl-NL" dirty="0"/>
          </a:p>
          <a:p>
            <a:r>
              <a:rPr lang="nl-NL" dirty="0"/>
              <a:t>Ons afweersysteem zorgt er voor dat de commensalen niet binnendringen in de weefsels waar ze infecties kunnen veroorzaken.</a:t>
            </a:r>
          </a:p>
          <a:p>
            <a:r>
              <a:rPr lang="nl-NL" dirty="0" err="1"/>
              <a:t>Commensale</a:t>
            </a:r>
            <a:r>
              <a:rPr lang="nl-NL" dirty="0"/>
              <a:t> bacteriën zijn bijvoorbeeld bacteriën die op onze huid leven. Wij hebben er geen last van, maar halen er ook niet echt voordeel uit. De bacterie vindt echter voldoende afvalstoffen en leeft bij een vrijwel constante temperatuur. Zij halen er dus duidelijk wel voordeel uit. Ook sommige bacteriën die in onze dikke darm leven zijn </a:t>
            </a:r>
            <a:r>
              <a:rPr lang="nl-NL" dirty="0" err="1"/>
              <a:t>commensale</a:t>
            </a:r>
            <a:r>
              <a:rPr lang="nl-NL" dirty="0"/>
              <a:t> bacteriën.</a:t>
            </a:r>
          </a:p>
          <a:p>
            <a:endParaRPr lang="nl-NL" dirty="0"/>
          </a:p>
        </p:txBody>
      </p:sp>
      <p:sp>
        <p:nvSpPr>
          <p:cNvPr id="4" name="Tijdelijke aanduiding voor dianummer 3"/>
          <p:cNvSpPr>
            <a:spLocks noGrp="1"/>
          </p:cNvSpPr>
          <p:nvPr>
            <p:ph type="sldNum" sz="quarter" idx="5"/>
          </p:nvPr>
        </p:nvSpPr>
        <p:spPr/>
        <p:txBody>
          <a:bodyPr/>
          <a:lstStyle/>
          <a:p>
            <a:fld id="{CB28EBC2-2099-4759-8906-85B12E1B24D1}" type="slidenum">
              <a:rPr lang="nl-NL" smtClean="0"/>
              <a:t>4</a:t>
            </a:fld>
            <a:endParaRPr lang="nl-NL"/>
          </a:p>
        </p:txBody>
      </p:sp>
    </p:spTree>
    <p:extLst>
      <p:ext uri="{BB962C8B-B14F-4D97-AF65-F5344CB8AC3E}">
        <p14:creationId xmlns:p14="http://schemas.microsoft.com/office/powerpoint/2010/main" val="303694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D7CC0E-076E-4EDE-9FC3-55F7C725FA9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55D611-93F9-4C70-B879-9C6A4D0AAB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084226-299C-4ED1-B2F7-74CD7F0ED817}"/>
              </a:ext>
            </a:extLst>
          </p:cNvPr>
          <p:cNvSpPr>
            <a:spLocks noGrp="1"/>
          </p:cNvSpPr>
          <p:nvPr>
            <p:ph type="dt" sz="half" idx="10"/>
          </p:nvPr>
        </p:nvSpPr>
        <p:spPr/>
        <p:txBody>
          <a:bodyPr/>
          <a:lstStyle/>
          <a:p>
            <a:fld id="{6AD6EE87-EBD5-4F12-A48A-63ACA297AC8F}" type="datetimeFigureOut">
              <a:rPr lang="en-US" smtClean="0"/>
              <a:t>9/4/2020</a:t>
            </a:fld>
            <a:endParaRPr lang="en-US" dirty="0"/>
          </a:p>
        </p:txBody>
      </p:sp>
      <p:sp>
        <p:nvSpPr>
          <p:cNvPr id="5" name="Tijdelijke aanduiding voor voettekst 4">
            <a:extLst>
              <a:ext uri="{FF2B5EF4-FFF2-40B4-BE49-F238E27FC236}">
                <a16:creationId xmlns:a16="http://schemas.microsoft.com/office/drawing/2014/main" id="{875AD38C-ED1F-4140-B330-48F3AE7BBF8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647D0C76-9337-4857-8CF5-05103BCBCF97}"/>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6843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AC66B-DF23-4B84-9DB8-80F0388CA27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7A6AC48-019A-416A-AF0B-F54E801160D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8EE957-39DF-4FE9-8D06-11CEC94CA148}"/>
              </a:ext>
            </a:extLst>
          </p:cNvPr>
          <p:cNvSpPr>
            <a:spLocks noGrp="1"/>
          </p:cNvSpPr>
          <p:nvPr>
            <p:ph type="dt" sz="half" idx="10"/>
          </p:nvPr>
        </p:nvSpPr>
        <p:spPr/>
        <p:txBody>
          <a:bodyPr/>
          <a:lstStyle/>
          <a:p>
            <a:fld id="{4CD73815-2707-4475-8F1A-B873CB631BB4}" type="datetimeFigureOut">
              <a:rPr lang="en-US" smtClean="0"/>
              <a:t>9/4/2020</a:t>
            </a:fld>
            <a:endParaRPr lang="en-US" dirty="0"/>
          </a:p>
        </p:txBody>
      </p:sp>
      <p:sp>
        <p:nvSpPr>
          <p:cNvPr id="5" name="Tijdelijke aanduiding voor voettekst 4">
            <a:extLst>
              <a:ext uri="{FF2B5EF4-FFF2-40B4-BE49-F238E27FC236}">
                <a16:creationId xmlns:a16="http://schemas.microsoft.com/office/drawing/2014/main" id="{18B581B7-D33E-4D1E-8FCE-AB2DD6E0CF5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C7E4B00C-6010-49C2-B25A-C2A15D7588B3}"/>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6545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3A23AC4-4F43-492C-B672-E14D17CD13C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170DA2A-24CD-42DF-BFD0-A472D707878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684A86-5E3A-46C0-A6BB-42749E05CE56}"/>
              </a:ext>
            </a:extLst>
          </p:cNvPr>
          <p:cNvSpPr>
            <a:spLocks noGrp="1"/>
          </p:cNvSpPr>
          <p:nvPr>
            <p:ph type="dt" sz="half" idx="10"/>
          </p:nvPr>
        </p:nvSpPr>
        <p:spPr/>
        <p:txBody>
          <a:bodyPr/>
          <a:lstStyle/>
          <a:p>
            <a:fld id="{2A4AFB99-0EAB-4182-AFF8-E214C82A68F6}" type="datetimeFigureOut">
              <a:rPr lang="en-US" smtClean="0"/>
              <a:t>9/4/2020</a:t>
            </a:fld>
            <a:endParaRPr lang="en-US" dirty="0"/>
          </a:p>
        </p:txBody>
      </p:sp>
      <p:sp>
        <p:nvSpPr>
          <p:cNvPr id="5" name="Tijdelijke aanduiding voor voettekst 4">
            <a:extLst>
              <a:ext uri="{FF2B5EF4-FFF2-40B4-BE49-F238E27FC236}">
                <a16:creationId xmlns:a16="http://schemas.microsoft.com/office/drawing/2014/main" id="{3CFB5924-D713-44AF-AAEF-6E6164053F5D}"/>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CEDC913B-0983-48B7-8947-C3B5313CCD2C}"/>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0723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6A224-1721-4459-9783-A537A181923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9BCEEFE-1CA3-4F68-9296-CAC071A3F8C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30FBD3F-DF61-4454-B827-0E407DFE59F5}"/>
              </a:ext>
            </a:extLst>
          </p:cNvPr>
          <p:cNvSpPr>
            <a:spLocks noGrp="1"/>
          </p:cNvSpPr>
          <p:nvPr>
            <p:ph type="dt" sz="half" idx="10"/>
          </p:nvPr>
        </p:nvSpPr>
        <p:spPr/>
        <p:txBody>
          <a:bodyPr/>
          <a:lstStyle/>
          <a:p>
            <a:fld id="{A5D3794B-289A-4A80-97D7-111025398D45}" type="datetimeFigureOut">
              <a:rPr lang="en-US" smtClean="0"/>
              <a:t>9/4/2020</a:t>
            </a:fld>
            <a:endParaRPr lang="en-US" dirty="0"/>
          </a:p>
        </p:txBody>
      </p:sp>
      <p:sp>
        <p:nvSpPr>
          <p:cNvPr id="5" name="Tijdelijke aanduiding voor voettekst 4">
            <a:extLst>
              <a:ext uri="{FF2B5EF4-FFF2-40B4-BE49-F238E27FC236}">
                <a16:creationId xmlns:a16="http://schemas.microsoft.com/office/drawing/2014/main" id="{F948C8D1-372A-4D04-AC61-B4FE26D43854}"/>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BD9A4500-C5E9-46D1-93F7-1D916E2B0C2C}"/>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96407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7CE13-FDF6-4200-A146-14F8D462B1E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856F55A-FA76-45C3-A44C-4BF84638E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B0A0EC0-496D-4919-ADF6-93F543D524CC}"/>
              </a:ext>
            </a:extLst>
          </p:cNvPr>
          <p:cNvSpPr>
            <a:spLocks noGrp="1"/>
          </p:cNvSpPr>
          <p:nvPr>
            <p:ph type="dt" sz="half" idx="10"/>
          </p:nvPr>
        </p:nvSpPr>
        <p:spPr/>
        <p:txBody>
          <a:bodyPr/>
          <a:lstStyle/>
          <a:p>
            <a:fld id="{5A61015F-7CC6-4D0A-9D87-873EA4C304CC}" type="datetimeFigureOut">
              <a:rPr lang="en-US" smtClean="0"/>
              <a:t>9/4/2020</a:t>
            </a:fld>
            <a:endParaRPr lang="en-US" dirty="0"/>
          </a:p>
        </p:txBody>
      </p:sp>
      <p:sp>
        <p:nvSpPr>
          <p:cNvPr id="5" name="Tijdelijke aanduiding voor voettekst 4">
            <a:extLst>
              <a:ext uri="{FF2B5EF4-FFF2-40B4-BE49-F238E27FC236}">
                <a16:creationId xmlns:a16="http://schemas.microsoft.com/office/drawing/2014/main" id="{4C60789F-AB45-45A6-BCF1-30893B3D3EB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846A2C70-5A5C-48A6-AE35-718BE4DBC59E}"/>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85788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D4135-66E2-4927-8F07-E2279B1227E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E7EAB7-7D74-4C66-86D7-DB042870FA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2641B09-C43C-4630-BA19-6F028E5A1FF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61F5E5F-F502-4B57-AD96-80C8A6490098}"/>
              </a:ext>
            </a:extLst>
          </p:cNvPr>
          <p:cNvSpPr>
            <a:spLocks noGrp="1"/>
          </p:cNvSpPr>
          <p:nvPr>
            <p:ph type="dt" sz="half" idx="10"/>
          </p:nvPr>
        </p:nvSpPr>
        <p:spPr/>
        <p:txBody>
          <a:bodyPr/>
          <a:lstStyle/>
          <a:p>
            <a:fld id="{93C6A301-0538-44EC-B09D-202E1042A48B}" type="datetimeFigureOut">
              <a:rPr lang="en-US" smtClean="0"/>
              <a:t>9/4/2020</a:t>
            </a:fld>
            <a:endParaRPr lang="en-US" dirty="0"/>
          </a:p>
        </p:txBody>
      </p:sp>
      <p:sp>
        <p:nvSpPr>
          <p:cNvPr id="6" name="Tijdelijke aanduiding voor voettekst 5">
            <a:extLst>
              <a:ext uri="{FF2B5EF4-FFF2-40B4-BE49-F238E27FC236}">
                <a16:creationId xmlns:a16="http://schemas.microsoft.com/office/drawing/2014/main" id="{219BA5DB-A313-4402-939B-2A7F79941D76}"/>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9F1810A9-9B45-4A89-A125-A11200DC772C}"/>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98487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9E619B-4D0C-4DF0-B494-D03BF8D9E99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A20C0CC-5177-4F76-98E6-BE577F0EB8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F5B51F4-FC36-4B3F-B023-F0FA7F6A79A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6BC7FD-C608-4943-9CEA-2349C2FC1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A2EA04-ABA2-47E8-94DA-C0D6A5F8279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3C13D5C-ECD8-476B-89C0-6666325450E0}"/>
              </a:ext>
            </a:extLst>
          </p:cNvPr>
          <p:cNvSpPr>
            <a:spLocks noGrp="1"/>
          </p:cNvSpPr>
          <p:nvPr>
            <p:ph type="dt" sz="half" idx="10"/>
          </p:nvPr>
        </p:nvSpPr>
        <p:spPr/>
        <p:txBody>
          <a:bodyPr/>
          <a:lstStyle/>
          <a:p>
            <a:fld id="{D789574A-8875-45EF-8EA2-3CAA0F7ABC4C}" type="datetimeFigureOut">
              <a:rPr lang="en-US" smtClean="0"/>
              <a:t>9/4/2020</a:t>
            </a:fld>
            <a:endParaRPr lang="en-US" dirty="0"/>
          </a:p>
        </p:txBody>
      </p:sp>
      <p:sp>
        <p:nvSpPr>
          <p:cNvPr id="8" name="Tijdelijke aanduiding voor voettekst 7">
            <a:extLst>
              <a:ext uri="{FF2B5EF4-FFF2-40B4-BE49-F238E27FC236}">
                <a16:creationId xmlns:a16="http://schemas.microsoft.com/office/drawing/2014/main" id="{1ADD48F7-4A41-4456-ACDE-BC664D55D29B}"/>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9349E181-4A7E-4A81-9C59-E71C47092157}"/>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559993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895BA-73F5-45DB-B095-969505BF6B5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B62CAE7-0A2B-42D0-A0DB-B19C37206EF3}"/>
              </a:ext>
            </a:extLst>
          </p:cNvPr>
          <p:cNvSpPr>
            <a:spLocks noGrp="1"/>
          </p:cNvSpPr>
          <p:nvPr>
            <p:ph type="dt" sz="half" idx="10"/>
          </p:nvPr>
        </p:nvSpPr>
        <p:spPr/>
        <p:txBody>
          <a:bodyPr/>
          <a:lstStyle/>
          <a:p>
            <a:fld id="{67EF4D4C-5367-4C26-9E2B-D8088D7FCA81}" type="datetimeFigureOut">
              <a:rPr lang="en-US" smtClean="0"/>
              <a:t>9/4/2020</a:t>
            </a:fld>
            <a:endParaRPr lang="en-US" dirty="0"/>
          </a:p>
        </p:txBody>
      </p:sp>
      <p:sp>
        <p:nvSpPr>
          <p:cNvPr id="4" name="Tijdelijke aanduiding voor voettekst 3">
            <a:extLst>
              <a:ext uri="{FF2B5EF4-FFF2-40B4-BE49-F238E27FC236}">
                <a16:creationId xmlns:a16="http://schemas.microsoft.com/office/drawing/2014/main" id="{4FF3F154-2929-4B1A-84DA-7B221EFFB5CC}"/>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D2A6F595-CBEF-4428-BAC7-C151CC50A786}"/>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34015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3E9B6E7-E465-4F2C-921C-BC4346AB120A}"/>
              </a:ext>
            </a:extLst>
          </p:cNvPr>
          <p:cNvSpPr>
            <a:spLocks noGrp="1"/>
          </p:cNvSpPr>
          <p:nvPr>
            <p:ph type="dt" sz="half" idx="10"/>
          </p:nvPr>
        </p:nvSpPr>
        <p:spPr/>
        <p:txBody>
          <a:bodyPr/>
          <a:lstStyle/>
          <a:p>
            <a:fld id="{56E91E96-98B0-4413-9547-46F3504108EF}" type="datetimeFigureOut">
              <a:rPr lang="en-US" smtClean="0"/>
              <a:t>9/4/2020</a:t>
            </a:fld>
            <a:endParaRPr lang="en-US" dirty="0"/>
          </a:p>
        </p:txBody>
      </p:sp>
      <p:sp>
        <p:nvSpPr>
          <p:cNvPr id="3" name="Tijdelijke aanduiding voor voettekst 2">
            <a:extLst>
              <a:ext uri="{FF2B5EF4-FFF2-40B4-BE49-F238E27FC236}">
                <a16:creationId xmlns:a16="http://schemas.microsoft.com/office/drawing/2014/main" id="{B3017657-C580-4B05-BF16-C8962D29A736}"/>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53BA08CA-5ABB-414D-9C24-5256291916F9}"/>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998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0EE91-56DB-452A-AC3C-9FC5C35652A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5E45CD0-F9AD-42F9-ACAE-F8F8CDC94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DB060F1-C34D-4F2F-B8E7-2680AFF99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9DC35D-9E74-462F-8722-3BF020879F93}"/>
              </a:ext>
            </a:extLst>
          </p:cNvPr>
          <p:cNvSpPr>
            <a:spLocks noGrp="1"/>
          </p:cNvSpPr>
          <p:nvPr>
            <p:ph type="dt" sz="half" idx="10"/>
          </p:nvPr>
        </p:nvSpPr>
        <p:spPr/>
        <p:txBody>
          <a:bodyPr/>
          <a:lstStyle/>
          <a:p>
            <a:fld id="{05C68B11-C5A8-448C-8CE9-B1A273C79CFC}" type="datetimeFigureOut">
              <a:rPr lang="en-US" smtClean="0"/>
              <a:t>9/4/2020</a:t>
            </a:fld>
            <a:endParaRPr lang="en-US" dirty="0"/>
          </a:p>
        </p:txBody>
      </p:sp>
      <p:sp>
        <p:nvSpPr>
          <p:cNvPr id="6" name="Tijdelijke aanduiding voor voettekst 5">
            <a:extLst>
              <a:ext uri="{FF2B5EF4-FFF2-40B4-BE49-F238E27FC236}">
                <a16:creationId xmlns:a16="http://schemas.microsoft.com/office/drawing/2014/main" id="{3B0116C1-4B9E-4775-9487-145A063E7933}"/>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4FF1BE5-A292-4E26-9353-42F71017A4C9}"/>
              </a:ext>
            </a:extLst>
          </p:cNvPr>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09529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062A1-A516-4532-BB77-0FA840FA742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A7695BC-F199-4C3F-B24B-C4EEC47FC9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9A91BD3-0F16-426D-892F-5972C55A04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43AB43-D827-4A0E-83B3-52B431521C06}"/>
              </a:ext>
            </a:extLst>
          </p:cNvPr>
          <p:cNvSpPr>
            <a:spLocks noGrp="1"/>
          </p:cNvSpPr>
          <p:nvPr>
            <p:ph type="dt" sz="half" idx="10"/>
          </p:nvPr>
        </p:nvSpPr>
        <p:spPr/>
        <p:txBody>
          <a:bodyPr/>
          <a:lstStyle/>
          <a:p>
            <a:fld id="{C7616CA0-919D-4A49-9C8A-62FDFB3A5183}" type="datetimeFigureOut">
              <a:rPr lang="en-US" smtClean="0"/>
              <a:t>9/4/2020</a:t>
            </a:fld>
            <a:endParaRPr lang="en-US" dirty="0"/>
          </a:p>
        </p:txBody>
      </p:sp>
      <p:sp>
        <p:nvSpPr>
          <p:cNvPr id="6" name="Tijdelijke aanduiding voor voettekst 5">
            <a:extLst>
              <a:ext uri="{FF2B5EF4-FFF2-40B4-BE49-F238E27FC236}">
                <a16:creationId xmlns:a16="http://schemas.microsoft.com/office/drawing/2014/main" id="{C01972F9-1A57-420D-9A37-D229F6CD98EF}"/>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ACCC5B51-7378-4646-A02E-B470190B3E0E}"/>
              </a:ext>
            </a:extLst>
          </p:cNvPr>
          <p:cNvSpPr>
            <a:spLocks noGrp="1"/>
          </p:cNvSpPr>
          <p:nvPr>
            <p:ph type="sldNum" sz="quarter" idx="12"/>
          </p:nvPr>
        </p:nvSpPr>
        <p:spPr/>
        <p:txBody>
          <a:bodyPr/>
          <a:lstStyle/>
          <a:p>
            <a:fld id="{867E5644-1E61-4311-A31E-84CB9C7AA8A9}" type="slidenum">
              <a:rPr lang="en-US" smtClean="0"/>
              <a:t>‹nr.›</a:t>
            </a:fld>
            <a:endParaRPr lang="en-US" dirty="0"/>
          </a:p>
        </p:txBody>
      </p:sp>
    </p:spTree>
    <p:extLst>
      <p:ext uri="{BB962C8B-B14F-4D97-AF65-F5344CB8AC3E}">
        <p14:creationId xmlns:p14="http://schemas.microsoft.com/office/powerpoint/2010/main" val="369564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11A4CF4-61F9-4BAD-A07F-6065490C18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E2536C5-FAFB-4378-90D9-95E2E0C3B4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F613F3-9997-4085-84F6-84A8CE7DFC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9/4/2020</a:t>
            </a:fld>
            <a:endParaRPr lang="en-US" dirty="0"/>
          </a:p>
        </p:txBody>
      </p:sp>
      <p:sp>
        <p:nvSpPr>
          <p:cNvPr id="5" name="Tijdelijke aanduiding voor voettekst 4">
            <a:extLst>
              <a:ext uri="{FF2B5EF4-FFF2-40B4-BE49-F238E27FC236}">
                <a16:creationId xmlns:a16="http://schemas.microsoft.com/office/drawing/2014/main" id="{79DC443D-CCCB-4B15-BD77-E4822C6490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E430DE9-C824-4434-9175-073AB37E6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487274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bsl.nl/activati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8D4BD-0D62-46F1-A4B1-75A40693A0FA}"/>
              </a:ext>
            </a:extLst>
          </p:cNvPr>
          <p:cNvSpPr>
            <a:spLocks noGrp="1"/>
          </p:cNvSpPr>
          <p:nvPr>
            <p:ph type="title"/>
          </p:nvPr>
        </p:nvSpPr>
        <p:spPr>
          <a:xfrm>
            <a:off x="1024128" y="585216"/>
            <a:ext cx="9720072" cy="1205484"/>
          </a:xfrm>
        </p:spPr>
        <p:txBody>
          <a:bodyPr>
            <a:normAutofit fontScale="90000"/>
          </a:bodyPr>
          <a:lstStyle/>
          <a:p>
            <a:r>
              <a:rPr lang="nl-NL" dirty="0"/>
              <a:t>        </a:t>
            </a:r>
            <a:r>
              <a:rPr lang="nl-NL" sz="4000" b="1" dirty="0">
                <a:solidFill>
                  <a:srgbClr val="0070C0"/>
                </a:solidFill>
              </a:rPr>
              <a:t>MTH H2 Veilig werken</a:t>
            </a:r>
            <a:br>
              <a:rPr lang="nl-NL" dirty="0">
                <a:solidFill>
                  <a:srgbClr val="FF0000"/>
                </a:solidFill>
              </a:rPr>
            </a:br>
            <a:r>
              <a:rPr lang="nl-NL" dirty="0">
                <a:solidFill>
                  <a:srgbClr val="FF0000"/>
                </a:solidFill>
              </a:rPr>
              <a:t>	      </a:t>
            </a:r>
            <a:r>
              <a:rPr lang="nl-NL" sz="1000" dirty="0">
                <a:solidFill>
                  <a:srgbClr val="FF0000"/>
                </a:solidFill>
              </a:rPr>
              <a:t>aangepast 04-09-2020   Medisch technisch handelen voor DA  vijfde druk</a:t>
            </a:r>
          </a:p>
        </p:txBody>
      </p:sp>
      <p:sp>
        <p:nvSpPr>
          <p:cNvPr id="3" name="Tijdelijke aanduiding voor inhoud 2">
            <a:extLst>
              <a:ext uri="{FF2B5EF4-FFF2-40B4-BE49-F238E27FC236}">
                <a16:creationId xmlns:a16="http://schemas.microsoft.com/office/drawing/2014/main" id="{28052A2E-D722-403E-B0F5-4EDB7C932D17}"/>
              </a:ext>
            </a:extLst>
          </p:cNvPr>
          <p:cNvSpPr>
            <a:spLocks noGrp="1"/>
          </p:cNvSpPr>
          <p:nvPr>
            <p:ph idx="1"/>
          </p:nvPr>
        </p:nvSpPr>
        <p:spPr>
          <a:xfrm>
            <a:off x="938403" y="2249424"/>
            <a:ext cx="9720071" cy="4023360"/>
          </a:xfrm>
        </p:spPr>
        <p:txBody>
          <a:bodyPr/>
          <a:lstStyle/>
          <a:p>
            <a:pPr marL="0" indent="0">
              <a:buNone/>
            </a:pPr>
            <a:r>
              <a:rPr lang="nl-NL" dirty="0"/>
              <a:t>	</a:t>
            </a:r>
            <a:br>
              <a:rPr lang="nl-NL" dirty="0"/>
            </a:br>
            <a:br>
              <a:rPr lang="nl-NL" dirty="0"/>
            </a:br>
            <a:endParaRPr lang="nl-NL" dirty="0"/>
          </a:p>
          <a:p>
            <a:endParaRPr lang="nl-NL" dirty="0"/>
          </a:p>
          <a:p>
            <a:endParaRPr lang="nl-NL" dirty="0"/>
          </a:p>
          <a:p>
            <a:endParaRPr lang="nl-NL" dirty="0"/>
          </a:p>
        </p:txBody>
      </p:sp>
      <p:pic>
        <p:nvPicPr>
          <p:cNvPr id="4" name="Afbeelding 3">
            <a:extLst>
              <a:ext uri="{FF2B5EF4-FFF2-40B4-BE49-F238E27FC236}">
                <a16:creationId xmlns:a16="http://schemas.microsoft.com/office/drawing/2014/main" id="{6C862157-A42D-4359-86D4-3DE33173857A}"/>
              </a:ext>
            </a:extLst>
          </p:cNvPr>
          <p:cNvPicPr>
            <a:picLocks noChangeAspect="1"/>
          </p:cNvPicPr>
          <p:nvPr/>
        </p:nvPicPr>
        <p:blipFill>
          <a:blip r:embed="rId2"/>
          <a:stretch>
            <a:fillRect/>
          </a:stretch>
        </p:blipFill>
        <p:spPr>
          <a:xfrm>
            <a:off x="2021840" y="1768079"/>
            <a:ext cx="7841115" cy="3613546"/>
          </a:xfrm>
          <a:prstGeom prst="rect">
            <a:avLst/>
          </a:prstGeom>
        </p:spPr>
      </p:pic>
    </p:spTree>
    <p:extLst>
      <p:ext uri="{BB962C8B-B14F-4D97-AF65-F5344CB8AC3E}">
        <p14:creationId xmlns:p14="http://schemas.microsoft.com/office/powerpoint/2010/main" val="3708851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27174" y="856180"/>
            <a:ext cx="5345999" cy="1128068"/>
          </a:xfrm>
        </p:spPr>
        <p:txBody>
          <a:bodyPr anchor="ctr">
            <a:normAutofit/>
          </a:bodyPr>
          <a:lstStyle/>
          <a:p>
            <a:r>
              <a:rPr lang="nl-NL" sz="3700" b="1" cap="none" dirty="0">
                <a:solidFill>
                  <a:srgbClr val="0070C0"/>
                </a:solidFill>
              </a:rPr>
              <a:t>Desinfecteren (ontsmetten)</a:t>
            </a:r>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590719" y="2330505"/>
            <a:ext cx="4559425" cy="3979585"/>
          </a:xfrm>
        </p:spPr>
        <p:txBody>
          <a:bodyPr anchor="ctr">
            <a:noAutofit/>
          </a:bodyPr>
          <a:lstStyle/>
          <a:p>
            <a:pPr marL="0" indent="0">
              <a:buNone/>
            </a:pPr>
            <a:r>
              <a:rPr lang="nl-NL" sz="2400" b="1" dirty="0"/>
              <a:t>Doel:</a:t>
            </a:r>
            <a:r>
              <a:rPr lang="nl-NL" sz="2400" dirty="0"/>
              <a:t> het verlagen van het aantal micro-organismen op voorwerpen en/of materialen tot een aanvaardbaar niveau </a:t>
            </a:r>
          </a:p>
          <a:p>
            <a:pPr marL="0" indent="0">
              <a:buNone/>
            </a:pPr>
            <a:r>
              <a:rPr lang="nl-NL" sz="2400" b="1" dirty="0"/>
              <a:t>Desinfectans: </a:t>
            </a:r>
            <a:r>
              <a:rPr lang="nl-NL" sz="2400" dirty="0"/>
              <a:t>een chemische vloeistof, dat het vermogen bezit om een deel van de pathogene micro-organismen te doden, zodat de mogelijkheid tot besmetting aanzienlijk minder wordt.</a:t>
            </a:r>
          </a:p>
          <a:p>
            <a:pPr>
              <a:buFont typeface="Arial" panose="020B0604020202020204" pitchFamily="34" charset="0"/>
              <a:buChar char="•"/>
            </a:pPr>
            <a:r>
              <a:rPr lang="nl-NL" sz="2400" dirty="0"/>
              <a:t> Alcohol en chloor, </a:t>
            </a:r>
            <a:r>
              <a:rPr lang="nl-NL" sz="2400" dirty="0" err="1"/>
              <a:t>dettol</a:t>
            </a:r>
            <a:r>
              <a:rPr lang="nl-NL" sz="2400" dirty="0"/>
              <a:t> </a:t>
            </a:r>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C3B100D-BE5B-4DB9-A96A-9C995ECF96B5}"/>
              </a:ext>
            </a:extLst>
          </p:cNvPr>
          <p:cNvPicPr>
            <a:picLocks noChangeAspect="1"/>
          </p:cNvPicPr>
          <p:nvPr/>
        </p:nvPicPr>
        <p:blipFill rotWithShape="1">
          <a:blip r:embed="rId2"/>
          <a:srcRect t="64" r="4" b="3"/>
          <a:stretch/>
        </p:blipFill>
        <p:spPr>
          <a:xfrm>
            <a:off x="5977788" y="799352"/>
            <a:ext cx="5425410" cy="5259296"/>
          </a:xfrm>
          <a:prstGeom prst="rect">
            <a:avLst/>
          </a:prstGeom>
        </p:spPr>
      </p:pic>
    </p:spTree>
    <p:extLst>
      <p:ext uri="{BB962C8B-B14F-4D97-AF65-F5344CB8AC3E}">
        <p14:creationId xmlns:p14="http://schemas.microsoft.com/office/powerpoint/2010/main" val="78601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6F8C2-7DC8-4253-8090-38EF564BF31E}"/>
              </a:ext>
            </a:extLst>
          </p:cNvPr>
          <p:cNvSpPr>
            <a:spLocks noGrp="1"/>
          </p:cNvSpPr>
          <p:nvPr>
            <p:ph type="title"/>
          </p:nvPr>
        </p:nvSpPr>
        <p:spPr/>
        <p:txBody>
          <a:bodyPr>
            <a:normAutofit/>
          </a:bodyPr>
          <a:lstStyle/>
          <a:p>
            <a:r>
              <a:rPr lang="nl-NL" sz="3600" b="1" dirty="0">
                <a:solidFill>
                  <a:srgbClr val="0070C0"/>
                </a:solidFill>
              </a:rPr>
              <a:t>Desinfecteren instrumentarium</a:t>
            </a:r>
          </a:p>
        </p:txBody>
      </p:sp>
      <p:sp>
        <p:nvSpPr>
          <p:cNvPr id="3" name="Tijdelijke aanduiding voor inhoud 2">
            <a:extLst>
              <a:ext uri="{FF2B5EF4-FFF2-40B4-BE49-F238E27FC236}">
                <a16:creationId xmlns:a16="http://schemas.microsoft.com/office/drawing/2014/main" id="{52961400-65A3-460A-B059-420D75F6CF06}"/>
              </a:ext>
            </a:extLst>
          </p:cNvPr>
          <p:cNvSpPr>
            <a:spLocks noGrp="1"/>
          </p:cNvSpPr>
          <p:nvPr>
            <p:ph idx="1"/>
          </p:nvPr>
        </p:nvSpPr>
        <p:spPr/>
        <p:txBody>
          <a:bodyPr/>
          <a:lstStyle/>
          <a:p>
            <a:pPr marL="0" indent="0">
              <a:buNone/>
            </a:pPr>
            <a:r>
              <a:rPr lang="nl-NL" dirty="0"/>
              <a:t>Voor desinfectie instrumentarium, kleine oppervlakten, voorwerpen heeft alcohol 70% de voorkeur ten opzicht van chloor. </a:t>
            </a:r>
          </a:p>
          <a:p>
            <a:endParaRPr lang="nl-NL" dirty="0"/>
          </a:p>
          <a:p>
            <a:pPr marL="0" indent="0">
              <a:buNone/>
            </a:pPr>
            <a:r>
              <a:rPr lang="nl-NL" dirty="0"/>
              <a:t>Voordelen alcohol:</a:t>
            </a:r>
          </a:p>
          <a:p>
            <a:r>
              <a:rPr lang="nl-NL" dirty="0"/>
              <a:t>Laat geen resten achter</a:t>
            </a:r>
          </a:p>
          <a:p>
            <a:r>
              <a:rPr lang="nl-NL" dirty="0"/>
              <a:t>Naspoelen niet nodig</a:t>
            </a:r>
          </a:p>
          <a:p>
            <a:r>
              <a:rPr lang="nl-NL" dirty="0"/>
              <a:t>Kan je aan de lucht laten drogen</a:t>
            </a:r>
          </a:p>
          <a:p>
            <a:endParaRPr lang="nl-NL" dirty="0"/>
          </a:p>
        </p:txBody>
      </p:sp>
    </p:spTree>
    <p:extLst>
      <p:ext uri="{BB962C8B-B14F-4D97-AF65-F5344CB8AC3E}">
        <p14:creationId xmlns:p14="http://schemas.microsoft.com/office/powerpoint/2010/main" val="178992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F80B8C-C2D4-466C-9DF0-937F99C7F02F}"/>
              </a:ext>
            </a:extLst>
          </p:cNvPr>
          <p:cNvSpPr>
            <a:spLocks noGrp="1"/>
          </p:cNvSpPr>
          <p:nvPr>
            <p:ph type="title"/>
          </p:nvPr>
        </p:nvSpPr>
        <p:spPr/>
        <p:txBody>
          <a:bodyPr>
            <a:normAutofit/>
          </a:bodyPr>
          <a:lstStyle/>
          <a:p>
            <a:r>
              <a:rPr lang="nl-NL" sz="3600" b="1" dirty="0">
                <a:solidFill>
                  <a:srgbClr val="0070C0"/>
                </a:solidFill>
              </a:rPr>
              <a:t>Desinfecteren van grote oppervlakten</a:t>
            </a:r>
          </a:p>
        </p:txBody>
      </p:sp>
      <p:sp>
        <p:nvSpPr>
          <p:cNvPr id="3" name="Tijdelijke aanduiding voor inhoud 2">
            <a:extLst>
              <a:ext uri="{FF2B5EF4-FFF2-40B4-BE49-F238E27FC236}">
                <a16:creationId xmlns:a16="http://schemas.microsoft.com/office/drawing/2014/main" id="{25DC103E-800B-4DFC-B629-AF1FF5C9F91D}"/>
              </a:ext>
            </a:extLst>
          </p:cNvPr>
          <p:cNvSpPr>
            <a:spLocks noGrp="1"/>
          </p:cNvSpPr>
          <p:nvPr>
            <p:ph idx="1"/>
          </p:nvPr>
        </p:nvSpPr>
        <p:spPr/>
        <p:txBody>
          <a:bodyPr/>
          <a:lstStyle/>
          <a:p>
            <a:r>
              <a:rPr lang="nl-NL" dirty="0"/>
              <a:t>Indien nodig eerst de verontreinigde plek droog maken</a:t>
            </a:r>
          </a:p>
          <a:p>
            <a:r>
              <a:rPr lang="nl-NL" dirty="0"/>
              <a:t>Daarna desinfecteren met alcohol 70 %</a:t>
            </a:r>
          </a:p>
          <a:p>
            <a:endParaRPr lang="nl-NL" dirty="0"/>
          </a:p>
          <a:p>
            <a:r>
              <a:rPr lang="nl-NL" dirty="0"/>
              <a:t>Grote oppervlakten 50 x 50  cm mogen niet met Alcohol, (brandgevaar)maar met verse chlooroplossing (natriumhypochloriet); 5 minuten in laten werken (geen bleekmiddel!)</a:t>
            </a:r>
          </a:p>
          <a:p>
            <a:r>
              <a:rPr lang="nl-NL" dirty="0"/>
              <a:t>Gebruik koud water (kan chloorgas beperken)</a:t>
            </a:r>
          </a:p>
          <a:p>
            <a:r>
              <a:rPr lang="nl-NL" dirty="0"/>
              <a:t>Naspoelen, beschermingsmiddelen dragen, ruimte ventileren</a:t>
            </a:r>
          </a:p>
          <a:p>
            <a:endParaRPr lang="nl-NL" dirty="0"/>
          </a:p>
        </p:txBody>
      </p:sp>
    </p:spTree>
    <p:extLst>
      <p:ext uri="{BB962C8B-B14F-4D97-AF65-F5344CB8AC3E}">
        <p14:creationId xmlns:p14="http://schemas.microsoft.com/office/powerpoint/2010/main" val="100714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Desinfecteren (2)</a:t>
            </a:r>
          </a:p>
        </p:txBody>
      </p:sp>
      <p:sp>
        <p:nvSpPr>
          <p:cNvPr id="3" name="Tijdelijke aanduiding voor inhoud 2"/>
          <p:cNvSpPr>
            <a:spLocks noGrp="1"/>
          </p:cNvSpPr>
          <p:nvPr>
            <p:ph idx="1"/>
          </p:nvPr>
        </p:nvSpPr>
        <p:spPr>
          <a:xfrm>
            <a:off x="1024128" y="2349795"/>
            <a:ext cx="9720071" cy="4023360"/>
          </a:xfrm>
        </p:spPr>
        <p:txBody>
          <a:bodyPr/>
          <a:lstStyle/>
          <a:p>
            <a:pPr marL="0" indent="0">
              <a:buNone/>
            </a:pPr>
            <a:r>
              <a:rPr lang="nl-NL" dirty="0"/>
              <a:t>Hoe goed iets uiteindelijk wordt gedesinfecteerd, hangt af van:</a:t>
            </a:r>
          </a:p>
          <a:p>
            <a:pPr>
              <a:buFont typeface="Arial" panose="020B0604020202020204" pitchFamily="34" charset="0"/>
              <a:buChar char="•"/>
            </a:pPr>
            <a:r>
              <a:rPr lang="nl-NL" dirty="0"/>
              <a:t> De aard en de concentratie van de vloeistof;</a:t>
            </a:r>
          </a:p>
          <a:p>
            <a:pPr>
              <a:buFont typeface="Arial" panose="020B0604020202020204" pitchFamily="34" charset="0"/>
              <a:buChar char="•"/>
            </a:pPr>
            <a:r>
              <a:rPr lang="nl-NL" dirty="0"/>
              <a:t> De duur en de inwerking;</a:t>
            </a:r>
          </a:p>
          <a:p>
            <a:pPr>
              <a:buFont typeface="Arial" panose="020B0604020202020204" pitchFamily="34" charset="0"/>
              <a:buChar char="•"/>
            </a:pPr>
            <a:r>
              <a:rPr lang="nl-NL" dirty="0"/>
              <a:t> De aard van het te ontsmetten materiaal;</a:t>
            </a:r>
          </a:p>
          <a:p>
            <a:pPr>
              <a:buFont typeface="Arial" panose="020B0604020202020204" pitchFamily="34" charset="0"/>
              <a:buChar char="•"/>
            </a:pPr>
            <a:r>
              <a:rPr lang="nl-NL" dirty="0"/>
              <a:t> Het milieu waarin micro-organismen zich bevinden.</a:t>
            </a:r>
          </a:p>
        </p:txBody>
      </p:sp>
    </p:spTree>
    <p:extLst>
      <p:ext uri="{BB962C8B-B14F-4D97-AF65-F5344CB8AC3E}">
        <p14:creationId xmlns:p14="http://schemas.microsoft.com/office/powerpoint/2010/main" val="319488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92F4DDE-0033-475C-900D-D9A4A342507F}"/>
              </a:ext>
            </a:extLst>
          </p:cNvPr>
          <p:cNvPicPr>
            <a:picLocks noChangeAspect="1"/>
          </p:cNvPicPr>
          <p:nvPr/>
        </p:nvPicPr>
        <p:blipFill rotWithShape="1">
          <a:blip r:embed="rId2">
            <a:alphaModFix/>
          </a:blip>
          <a:srcRect l="25137" r="12627" b="-1"/>
          <a:stretch/>
        </p:blipFill>
        <p:spPr>
          <a:xfrm>
            <a:off x="5797543" y="10"/>
            <a:ext cx="6394152" cy="6857990"/>
          </a:xfrm>
          <a:prstGeom prst="rect">
            <a:avLst/>
          </a:prstGeom>
        </p:spPr>
      </p:pic>
      <p:pic>
        <p:nvPicPr>
          <p:cNvPr id="13"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el 1"/>
          <p:cNvSpPr>
            <a:spLocks noGrp="1"/>
          </p:cNvSpPr>
          <p:nvPr>
            <p:ph type="title"/>
          </p:nvPr>
        </p:nvSpPr>
        <p:spPr>
          <a:xfrm>
            <a:off x="804998" y="798445"/>
            <a:ext cx="4803636" cy="1311664"/>
          </a:xfrm>
        </p:spPr>
        <p:txBody>
          <a:bodyPr>
            <a:normAutofit/>
          </a:bodyPr>
          <a:lstStyle/>
          <a:p>
            <a:r>
              <a:rPr lang="nl-NL" sz="3600" b="1" cap="none" dirty="0">
                <a:solidFill>
                  <a:srgbClr val="0070C0"/>
                </a:solidFill>
              </a:rPr>
              <a:t>Steriliseren</a:t>
            </a:r>
          </a:p>
        </p:txBody>
      </p:sp>
      <p:sp>
        <p:nvSpPr>
          <p:cNvPr id="3" name="Tijdelijke aanduiding voor inhoud 2"/>
          <p:cNvSpPr>
            <a:spLocks noGrp="1"/>
          </p:cNvSpPr>
          <p:nvPr>
            <p:ph idx="1"/>
          </p:nvPr>
        </p:nvSpPr>
        <p:spPr>
          <a:xfrm>
            <a:off x="804997" y="2272143"/>
            <a:ext cx="4706803" cy="3788830"/>
          </a:xfrm>
        </p:spPr>
        <p:txBody>
          <a:bodyPr anchor="ctr">
            <a:normAutofit fontScale="92500" lnSpcReduction="10000"/>
          </a:bodyPr>
          <a:lstStyle/>
          <a:p>
            <a:pPr marL="0" indent="0">
              <a:buNone/>
            </a:pPr>
            <a:r>
              <a:rPr lang="nl-NL" dirty="0">
                <a:solidFill>
                  <a:srgbClr val="000000"/>
                </a:solidFill>
              </a:rPr>
              <a:t>Proces van verhitting, waarbij alle levende micro-organismen worden gedood.</a:t>
            </a:r>
          </a:p>
          <a:p>
            <a:endParaRPr lang="nl-NL" dirty="0">
              <a:solidFill>
                <a:srgbClr val="000000"/>
              </a:solidFill>
            </a:endParaRPr>
          </a:p>
          <a:p>
            <a:pPr marL="0" indent="0">
              <a:buNone/>
            </a:pPr>
            <a:r>
              <a:rPr lang="nl-NL" b="1" dirty="0">
                <a:solidFill>
                  <a:srgbClr val="000000"/>
                </a:solidFill>
              </a:rPr>
              <a:t>Wanneer is steriliteit vereist:</a:t>
            </a:r>
          </a:p>
          <a:p>
            <a:pPr marL="0" indent="0">
              <a:buNone/>
            </a:pPr>
            <a:r>
              <a:rPr lang="nl-NL" dirty="0">
                <a:solidFill>
                  <a:srgbClr val="000000"/>
                </a:solidFill>
              </a:rPr>
              <a:t>Wanneer de instrumenten of materialen in contact komen met beschadigde huid, beschadigd slijmvlies worden of steriele lichaamsholten.</a:t>
            </a:r>
          </a:p>
          <a:p>
            <a:pPr marL="0" indent="0">
              <a:buNone/>
            </a:pPr>
            <a:endParaRPr lang="nl-NL" sz="2000" dirty="0">
              <a:solidFill>
                <a:srgbClr val="000000"/>
              </a:solidFill>
            </a:endParaRPr>
          </a:p>
        </p:txBody>
      </p:sp>
    </p:spTree>
    <p:extLst>
      <p:ext uri="{BB962C8B-B14F-4D97-AF65-F5344CB8AC3E}">
        <p14:creationId xmlns:p14="http://schemas.microsoft.com/office/powerpoint/2010/main" val="34108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Steriliseren (2)</a:t>
            </a:r>
          </a:p>
        </p:txBody>
      </p:sp>
      <p:graphicFrame>
        <p:nvGraphicFramePr>
          <p:cNvPr id="4" name="Tabel 3"/>
          <p:cNvGraphicFramePr>
            <a:graphicFrameLocks noGrp="1"/>
          </p:cNvGraphicFramePr>
          <p:nvPr>
            <p:extLst>
              <p:ext uri="{D42A27DB-BD31-4B8C-83A1-F6EECF244321}">
                <p14:modId xmlns:p14="http://schemas.microsoft.com/office/powerpoint/2010/main" val="232805220"/>
              </p:ext>
            </p:extLst>
          </p:nvPr>
        </p:nvGraphicFramePr>
        <p:xfrm>
          <a:off x="841153" y="2084832"/>
          <a:ext cx="10790864" cy="4142702"/>
        </p:xfrm>
        <a:graphic>
          <a:graphicData uri="http://schemas.openxmlformats.org/drawingml/2006/table">
            <a:tbl>
              <a:tblPr firstRow="1" bandRow="1">
                <a:tableStyleId>{17292A2E-F333-43FB-9621-5CBBE7FDCDCB}</a:tableStyleId>
              </a:tblPr>
              <a:tblGrid>
                <a:gridCol w="2697716">
                  <a:extLst>
                    <a:ext uri="{9D8B030D-6E8A-4147-A177-3AD203B41FA5}">
                      <a16:colId xmlns:a16="http://schemas.microsoft.com/office/drawing/2014/main" val="3757598914"/>
                    </a:ext>
                  </a:extLst>
                </a:gridCol>
                <a:gridCol w="2697716">
                  <a:extLst>
                    <a:ext uri="{9D8B030D-6E8A-4147-A177-3AD203B41FA5}">
                      <a16:colId xmlns:a16="http://schemas.microsoft.com/office/drawing/2014/main" val="199787628"/>
                    </a:ext>
                  </a:extLst>
                </a:gridCol>
                <a:gridCol w="2697716">
                  <a:extLst>
                    <a:ext uri="{9D8B030D-6E8A-4147-A177-3AD203B41FA5}">
                      <a16:colId xmlns:a16="http://schemas.microsoft.com/office/drawing/2014/main" val="2887073283"/>
                    </a:ext>
                  </a:extLst>
                </a:gridCol>
                <a:gridCol w="2697716">
                  <a:extLst>
                    <a:ext uri="{9D8B030D-6E8A-4147-A177-3AD203B41FA5}">
                      <a16:colId xmlns:a16="http://schemas.microsoft.com/office/drawing/2014/main" val="4031561061"/>
                    </a:ext>
                  </a:extLst>
                </a:gridCol>
              </a:tblGrid>
              <a:tr h="867391">
                <a:tc>
                  <a:txBody>
                    <a:bodyPr/>
                    <a:lstStyle/>
                    <a:p>
                      <a:r>
                        <a:rPr lang="nl-NL" dirty="0"/>
                        <a:t>Kwalificatie</a:t>
                      </a:r>
                      <a:r>
                        <a:rPr lang="nl-NL" baseline="0" dirty="0"/>
                        <a:t> instrumentarium:</a:t>
                      </a:r>
                      <a:endParaRPr lang="nl-NL" dirty="0"/>
                    </a:p>
                  </a:txBody>
                  <a:tcPr/>
                </a:tc>
                <a:tc>
                  <a:txBody>
                    <a:bodyPr/>
                    <a:lstStyle/>
                    <a:p>
                      <a:r>
                        <a:rPr lang="nl-NL" dirty="0"/>
                        <a:t>In contact geweest met:</a:t>
                      </a:r>
                    </a:p>
                  </a:txBody>
                  <a:tcPr/>
                </a:tc>
                <a:tc>
                  <a:txBody>
                    <a:bodyPr/>
                    <a:lstStyle/>
                    <a:p>
                      <a:r>
                        <a:rPr lang="nl-NL" dirty="0"/>
                        <a:t>Wijze van ontsmetten</a:t>
                      </a:r>
                      <a:r>
                        <a:rPr lang="nl-NL" baseline="0" dirty="0"/>
                        <a:t> (</a:t>
                      </a:r>
                      <a:r>
                        <a:rPr lang="nl-NL" baseline="0" dirty="0" err="1"/>
                        <a:t>decontamineren</a:t>
                      </a:r>
                      <a:r>
                        <a:rPr lang="nl-NL" baseline="0" dirty="0"/>
                        <a:t>):</a:t>
                      </a:r>
                      <a:endParaRPr lang="nl-NL" dirty="0"/>
                    </a:p>
                  </a:txBody>
                  <a:tcPr/>
                </a:tc>
                <a:tc>
                  <a:txBody>
                    <a:bodyPr/>
                    <a:lstStyle/>
                    <a:p>
                      <a:r>
                        <a:rPr lang="nl-NL" dirty="0"/>
                        <a:t>Voorbeelden:</a:t>
                      </a:r>
                    </a:p>
                  </a:txBody>
                  <a:tcPr/>
                </a:tc>
                <a:extLst>
                  <a:ext uri="{0D108BD9-81ED-4DB2-BD59-A6C34878D82A}">
                    <a16:rowId xmlns:a16="http://schemas.microsoft.com/office/drawing/2014/main" val="3413294737"/>
                  </a:ext>
                </a:extLst>
              </a:tr>
              <a:tr h="867391">
                <a:tc>
                  <a:txBody>
                    <a:bodyPr/>
                    <a:lstStyle/>
                    <a:p>
                      <a:r>
                        <a:rPr lang="nl-NL" dirty="0"/>
                        <a:t>1. Niet kritisch</a:t>
                      </a:r>
                    </a:p>
                  </a:txBody>
                  <a:tcPr/>
                </a:tc>
                <a:tc>
                  <a:txBody>
                    <a:bodyPr/>
                    <a:lstStyle/>
                    <a:p>
                      <a:r>
                        <a:rPr lang="nl-NL" b="0" dirty="0"/>
                        <a:t>Intacte h</a:t>
                      </a:r>
                      <a:r>
                        <a:rPr lang="nl-NL" dirty="0"/>
                        <a:t>uid</a:t>
                      </a:r>
                    </a:p>
                  </a:txBody>
                  <a:tcPr/>
                </a:tc>
                <a:tc>
                  <a:txBody>
                    <a:bodyPr/>
                    <a:lstStyle/>
                    <a:p>
                      <a:r>
                        <a:rPr lang="nl-NL" dirty="0"/>
                        <a:t>Alleen reinigen</a:t>
                      </a:r>
                      <a:r>
                        <a:rPr lang="nl-NL" baseline="0" dirty="0"/>
                        <a:t> en goed drogen</a:t>
                      </a:r>
                      <a:endParaRPr lang="nl-NL" dirty="0"/>
                    </a:p>
                  </a:txBody>
                  <a:tcPr/>
                </a:tc>
                <a:tc>
                  <a:txBody>
                    <a:bodyPr/>
                    <a:lstStyle/>
                    <a:p>
                      <a:r>
                        <a:rPr lang="nl-NL" dirty="0"/>
                        <a:t>stethoscoop,</a:t>
                      </a:r>
                      <a:r>
                        <a:rPr lang="nl-NL" baseline="0" dirty="0"/>
                        <a:t> reflexhamer, verbandschaar</a:t>
                      </a:r>
                      <a:endParaRPr lang="nl-NL" dirty="0"/>
                    </a:p>
                  </a:txBody>
                  <a:tcPr/>
                </a:tc>
                <a:extLst>
                  <a:ext uri="{0D108BD9-81ED-4DB2-BD59-A6C34878D82A}">
                    <a16:rowId xmlns:a16="http://schemas.microsoft.com/office/drawing/2014/main" val="2081451819"/>
                  </a:ext>
                </a:extLst>
              </a:tr>
              <a:tr h="867391">
                <a:tc>
                  <a:txBody>
                    <a:bodyPr/>
                    <a:lstStyle/>
                    <a:p>
                      <a:r>
                        <a:rPr lang="nl-NL" dirty="0"/>
                        <a:t>2. Semi-kritisch</a:t>
                      </a:r>
                    </a:p>
                  </a:txBody>
                  <a:tcPr/>
                </a:tc>
                <a:tc>
                  <a:txBody>
                    <a:bodyPr/>
                    <a:lstStyle/>
                    <a:p>
                      <a:r>
                        <a:rPr lang="nl-NL" dirty="0"/>
                        <a:t>Slijmvliezen of </a:t>
                      </a:r>
                      <a:r>
                        <a:rPr lang="nl-NL" b="1" dirty="0"/>
                        <a:t>niet</a:t>
                      </a:r>
                      <a:r>
                        <a:rPr lang="nl-NL" b="0" dirty="0"/>
                        <a:t> </a:t>
                      </a:r>
                      <a:r>
                        <a:rPr lang="nl-NL" dirty="0"/>
                        <a:t>intacte huid</a:t>
                      </a:r>
                    </a:p>
                  </a:txBody>
                  <a:tcPr/>
                </a:tc>
                <a:tc>
                  <a:txBody>
                    <a:bodyPr/>
                    <a:lstStyle/>
                    <a:p>
                      <a:r>
                        <a:rPr lang="nl-NL" dirty="0"/>
                        <a:t>Reinigen, desinfecteren</a:t>
                      </a:r>
                      <a:r>
                        <a:rPr lang="nl-NL" baseline="0" dirty="0"/>
                        <a:t> en goed drogen</a:t>
                      </a:r>
                      <a:endParaRPr lang="nl-NL" dirty="0"/>
                    </a:p>
                  </a:txBody>
                  <a:tcPr/>
                </a:tc>
                <a:tc>
                  <a:txBody>
                    <a:bodyPr/>
                    <a:lstStyle/>
                    <a:p>
                      <a:r>
                        <a:rPr lang="nl-NL" dirty="0"/>
                        <a:t>Keelspiegel, neusspeculum, cerumenhaakje, tekenpincet</a:t>
                      </a:r>
                    </a:p>
                  </a:txBody>
                  <a:tcPr/>
                </a:tc>
                <a:extLst>
                  <a:ext uri="{0D108BD9-81ED-4DB2-BD59-A6C34878D82A}">
                    <a16:rowId xmlns:a16="http://schemas.microsoft.com/office/drawing/2014/main" val="3967625366"/>
                  </a:ext>
                </a:extLst>
              </a:tr>
              <a:tr h="867391">
                <a:tc>
                  <a:txBody>
                    <a:bodyPr/>
                    <a:lstStyle/>
                    <a:p>
                      <a:r>
                        <a:rPr lang="nl-NL" dirty="0"/>
                        <a:t>3.</a:t>
                      </a:r>
                      <a:r>
                        <a:rPr lang="nl-NL" baseline="0" dirty="0"/>
                        <a:t> Kritisch</a:t>
                      </a:r>
                      <a:endParaRPr lang="nl-NL" dirty="0"/>
                    </a:p>
                  </a:txBody>
                  <a:tcPr/>
                </a:tc>
                <a:tc>
                  <a:txBody>
                    <a:bodyPr/>
                    <a:lstStyle/>
                    <a:p>
                      <a:r>
                        <a:rPr lang="nl-NL" b="0" baseline="0" dirty="0"/>
                        <a:t>Steriele lichaamsholten of steriel weefsel</a:t>
                      </a:r>
                    </a:p>
                    <a:p>
                      <a:endParaRPr lang="nl-NL" b="0" baseline="0" dirty="0"/>
                    </a:p>
                    <a:p>
                      <a:r>
                        <a:rPr lang="nl-NL" sz="1000" b="0" baseline="0" dirty="0"/>
                        <a:t>Bron: website NHG 2017</a:t>
                      </a:r>
                    </a:p>
                    <a:p>
                      <a:r>
                        <a:rPr lang="nl-NL" sz="1000" b="0" baseline="0" dirty="0"/>
                        <a:t>Reiniging en sterilisatie van instrumentarium</a:t>
                      </a:r>
                      <a:endParaRPr lang="nl-NL" sz="1000" b="0" dirty="0"/>
                    </a:p>
                  </a:txBody>
                  <a:tcPr/>
                </a:tc>
                <a:tc>
                  <a:txBody>
                    <a:bodyPr/>
                    <a:lstStyle/>
                    <a:p>
                      <a:r>
                        <a:rPr lang="nl-NL" dirty="0"/>
                        <a:t>Reinigen, steriliseren en goed</a:t>
                      </a:r>
                      <a:r>
                        <a:rPr lang="nl-NL" baseline="0" dirty="0"/>
                        <a:t> drogen</a:t>
                      </a:r>
                      <a:endParaRPr lang="nl-NL" dirty="0"/>
                    </a:p>
                  </a:txBody>
                  <a:tcPr/>
                </a:tc>
                <a:tc>
                  <a:txBody>
                    <a:bodyPr/>
                    <a:lstStyle/>
                    <a:p>
                      <a:r>
                        <a:rPr lang="nl-NL" dirty="0"/>
                        <a:t>Instrumenten</a:t>
                      </a:r>
                      <a:r>
                        <a:rPr lang="nl-NL" baseline="0" dirty="0"/>
                        <a:t> voor chirurgische ingrepen (</a:t>
                      </a:r>
                      <a:r>
                        <a:rPr lang="nl-NL" baseline="0" dirty="0" err="1"/>
                        <a:t>oogboor</a:t>
                      </a:r>
                      <a:r>
                        <a:rPr lang="nl-NL" baseline="0" dirty="0"/>
                        <a:t>, speculum, naaldvoerder)</a:t>
                      </a:r>
                      <a:endParaRPr lang="nl-NL" dirty="0"/>
                    </a:p>
                  </a:txBody>
                  <a:tcPr/>
                </a:tc>
                <a:extLst>
                  <a:ext uri="{0D108BD9-81ED-4DB2-BD59-A6C34878D82A}">
                    <a16:rowId xmlns:a16="http://schemas.microsoft.com/office/drawing/2014/main" val="516315890"/>
                  </a:ext>
                </a:extLst>
              </a:tr>
            </a:tbl>
          </a:graphicData>
        </a:graphic>
      </p:graphicFrame>
    </p:spTree>
    <p:extLst>
      <p:ext uri="{BB962C8B-B14F-4D97-AF65-F5344CB8AC3E}">
        <p14:creationId xmlns:p14="http://schemas.microsoft.com/office/powerpoint/2010/main" val="100294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Steriliseren (3)</a:t>
            </a:r>
          </a:p>
        </p:txBody>
      </p:sp>
      <p:sp>
        <p:nvSpPr>
          <p:cNvPr id="3" name="Tijdelijke aanduiding voor inhoud 2"/>
          <p:cNvSpPr>
            <a:spLocks noGrp="1"/>
          </p:cNvSpPr>
          <p:nvPr>
            <p:ph idx="1"/>
          </p:nvPr>
        </p:nvSpPr>
        <p:spPr/>
        <p:txBody>
          <a:bodyPr>
            <a:normAutofit fontScale="92500"/>
          </a:bodyPr>
          <a:lstStyle/>
          <a:p>
            <a:pPr marL="0" indent="0">
              <a:buNone/>
            </a:pPr>
            <a:r>
              <a:rPr lang="nl-NL" b="1" dirty="0"/>
              <a:t>Algemene regels voor het klaarmaken van instrumenten t.b.v. sterilisatie:</a:t>
            </a:r>
          </a:p>
          <a:p>
            <a:pPr>
              <a:buFont typeface="Arial" panose="020B0604020202020204" pitchFamily="34" charset="0"/>
              <a:buChar char="•"/>
            </a:pPr>
            <a:r>
              <a:rPr lang="nl-NL" dirty="0"/>
              <a:t> Reinigen gaat altijd voor steriliseren;</a:t>
            </a:r>
          </a:p>
          <a:p>
            <a:pPr>
              <a:buFont typeface="Arial" panose="020B0604020202020204" pitchFamily="34" charset="0"/>
              <a:buChar char="•"/>
            </a:pPr>
            <a:r>
              <a:rPr lang="nl-NL" dirty="0"/>
              <a:t> Voorbereiding (voorbehandelen, verzamelen, voorreinigen en eventueel demonteren, beoordelen kritisch, semi-kritisch en niet kritisch materiaal);</a:t>
            </a:r>
          </a:p>
          <a:p>
            <a:pPr>
              <a:buFont typeface="Arial" panose="020B0604020202020204" pitchFamily="34" charset="0"/>
              <a:buChar char="•"/>
            </a:pPr>
            <a:r>
              <a:rPr lang="nl-NL" dirty="0"/>
              <a:t> Huishoudelijk schoonmaken, afspoelen, drogen;</a:t>
            </a:r>
          </a:p>
          <a:p>
            <a:pPr>
              <a:buFont typeface="Arial" panose="020B0604020202020204" pitchFamily="34" charset="0"/>
              <a:buChar char="•"/>
            </a:pPr>
            <a:r>
              <a:rPr lang="nl-NL" dirty="0"/>
              <a:t> Evt. desinfecteren, naspoelen, drogen, evt. monteren;</a:t>
            </a:r>
          </a:p>
          <a:p>
            <a:pPr>
              <a:buFont typeface="Arial" panose="020B0604020202020204" pitchFamily="34" charset="0"/>
              <a:buChar char="•"/>
            </a:pPr>
            <a:r>
              <a:rPr lang="nl-NL" dirty="0"/>
              <a:t> Visuele controle van het reinigingsresultaat en van de correcte staat van het materiaal;</a:t>
            </a:r>
          </a:p>
          <a:p>
            <a:pPr>
              <a:buFont typeface="Arial" panose="020B0604020202020204" pitchFamily="34" charset="0"/>
              <a:buChar char="•"/>
            </a:pPr>
            <a:r>
              <a:rPr lang="nl-NL" dirty="0"/>
              <a:t> Eventueel sorteren, verpakken en steriliseren.</a:t>
            </a:r>
          </a:p>
        </p:txBody>
      </p:sp>
    </p:spTree>
    <p:extLst>
      <p:ext uri="{BB962C8B-B14F-4D97-AF65-F5344CB8AC3E}">
        <p14:creationId xmlns:p14="http://schemas.microsoft.com/office/powerpoint/2010/main" val="2606417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76DBC-0CDB-4F44-80A2-5545D240C614}"/>
              </a:ext>
            </a:extLst>
          </p:cNvPr>
          <p:cNvSpPr>
            <a:spLocks noGrp="1"/>
          </p:cNvSpPr>
          <p:nvPr>
            <p:ph type="title"/>
          </p:nvPr>
        </p:nvSpPr>
        <p:spPr/>
        <p:txBody>
          <a:bodyPr>
            <a:normAutofit/>
          </a:bodyPr>
          <a:lstStyle/>
          <a:p>
            <a:r>
              <a:rPr lang="nl-NL" sz="3600" b="1" dirty="0">
                <a:solidFill>
                  <a:srgbClr val="0070C0"/>
                </a:solidFill>
              </a:rPr>
              <a:t>Steriliseren (4)</a:t>
            </a:r>
          </a:p>
        </p:txBody>
      </p:sp>
      <p:sp>
        <p:nvSpPr>
          <p:cNvPr id="3" name="Tijdelijke aanduiding voor inhoud 2">
            <a:extLst>
              <a:ext uri="{FF2B5EF4-FFF2-40B4-BE49-F238E27FC236}">
                <a16:creationId xmlns:a16="http://schemas.microsoft.com/office/drawing/2014/main" id="{D5AF9D79-1B75-44C8-8669-85D14824D64C}"/>
              </a:ext>
            </a:extLst>
          </p:cNvPr>
          <p:cNvSpPr>
            <a:spLocks noGrp="1"/>
          </p:cNvSpPr>
          <p:nvPr>
            <p:ph idx="1"/>
          </p:nvPr>
        </p:nvSpPr>
        <p:spPr/>
        <p:txBody>
          <a:bodyPr>
            <a:normAutofit lnSpcReduction="10000"/>
          </a:bodyPr>
          <a:lstStyle/>
          <a:p>
            <a:r>
              <a:rPr lang="nl-NL" dirty="0"/>
              <a:t>In huisartsenpraktijk meestal door Stoomsterilisator (autoclaaf)</a:t>
            </a:r>
          </a:p>
          <a:p>
            <a:endParaRPr lang="nl-NL" dirty="0"/>
          </a:p>
          <a:p>
            <a:r>
              <a:rPr lang="nl-NL" dirty="0"/>
              <a:t>Materialen worden meestal in een laminaatzakje (met indicatorstrook) gestopt. Soms indicatortape</a:t>
            </a:r>
          </a:p>
          <a:p>
            <a:endParaRPr lang="nl-NL" dirty="0"/>
          </a:p>
          <a:p>
            <a:r>
              <a:rPr lang="nl-NL" dirty="0"/>
              <a:t>Laminaatzakjes rechtop in de autoclaaf zetten, anders met de papier kant naar beneden en de doorzichtige zijde naar boven.</a:t>
            </a:r>
          </a:p>
          <a:p>
            <a:endParaRPr lang="nl-NL" dirty="0"/>
          </a:p>
          <a:p>
            <a:r>
              <a:rPr lang="nl-NL" dirty="0"/>
              <a:t>Plak na afloop en stickertje met sterilisatiedatum op de verpakking (niet op papierzijde schrijven)</a:t>
            </a:r>
          </a:p>
          <a:p>
            <a:endParaRPr lang="nl-NL" dirty="0"/>
          </a:p>
          <a:p>
            <a:endParaRPr lang="nl-NL" dirty="0"/>
          </a:p>
        </p:txBody>
      </p:sp>
    </p:spTree>
    <p:extLst>
      <p:ext uri="{BB962C8B-B14F-4D97-AF65-F5344CB8AC3E}">
        <p14:creationId xmlns:p14="http://schemas.microsoft.com/office/powerpoint/2010/main" val="386912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Autoclaaf</a:t>
            </a:r>
          </a:p>
        </p:txBody>
      </p:sp>
      <p:sp>
        <p:nvSpPr>
          <p:cNvPr id="3" name="Tijdelijke aanduiding voor inhoud 2"/>
          <p:cNvSpPr>
            <a:spLocks noGrp="1"/>
          </p:cNvSpPr>
          <p:nvPr>
            <p:ph idx="1"/>
          </p:nvPr>
        </p:nvSpPr>
        <p:spPr>
          <a:xfrm>
            <a:off x="695882" y="2084832"/>
            <a:ext cx="7088241" cy="4023360"/>
          </a:xfrm>
        </p:spPr>
        <p:txBody>
          <a:bodyPr>
            <a:normAutofit fontScale="85000" lnSpcReduction="10000"/>
          </a:bodyPr>
          <a:lstStyle/>
          <a:p>
            <a:pPr>
              <a:buFont typeface="Arial" panose="020B0604020202020204" pitchFamily="34" charset="0"/>
              <a:buChar char="•"/>
            </a:pPr>
            <a:r>
              <a:rPr lang="nl-NL" dirty="0"/>
              <a:t> Effectief, omdat stoom een goede warmtegeleider is;</a:t>
            </a:r>
          </a:p>
          <a:p>
            <a:pPr>
              <a:buFont typeface="Arial" panose="020B0604020202020204" pitchFamily="34" charset="0"/>
              <a:buChar char="•"/>
            </a:pPr>
            <a:r>
              <a:rPr lang="nl-NL" dirty="0"/>
              <a:t> Stoom komt in aanraking met koelere instrumenten en zal condenseren, zodat er dus weer water ontstaat en het proces van warmte en stoom zich continue herhaalt;</a:t>
            </a:r>
          </a:p>
          <a:p>
            <a:pPr>
              <a:buFont typeface="Arial" panose="020B0604020202020204" pitchFamily="34" charset="0"/>
              <a:buChar char="•"/>
            </a:pPr>
            <a:r>
              <a:rPr lang="nl-NL" dirty="0"/>
              <a:t> Na afloop sterilisatie wordt er d.m.v. een pompje stoom afgezogen en kunnen de instrumenten drogen;</a:t>
            </a:r>
          </a:p>
          <a:p>
            <a:pPr>
              <a:buFont typeface="Arial" panose="020B0604020202020204" pitchFamily="34" charset="0"/>
              <a:buChar char="•"/>
            </a:pPr>
            <a:r>
              <a:rPr lang="nl-NL" dirty="0"/>
              <a:t> De autoclaaf is geschikt voor alle materialen;</a:t>
            </a:r>
          </a:p>
          <a:p>
            <a:pPr>
              <a:buFont typeface="Arial" panose="020B0604020202020204" pitchFamily="34" charset="0"/>
              <a:buChar char="•"/>
            </a:pPr>
            <a:r>
              <a:rPr lang="nl-NL" dirty="0"/>
              <a:t> Sterilisatieproces is direct te controleren, d.m.v. de indicatortape;</a:t>
            </a:r>
          </a:p>
          <a:p>
            <a:pPr>
              <a:buFont typeface="Arial" panose="020B0604020202020204" pitchFamily="34" charset="0"/>
              <a:buChar char="•"/>
            </a:pPr>
            <a:r>
              <a:rPr lang="nl-NL" dirty="0"/>
              <a:t> First in, first out principe. </a:t>
            </a:r>
          </a:p>
        </p:txBody>
      </p:sp>
      <p:pic>
        <p:nvPicPr>
          <p:cNvPr id="4" name="Afbeelding 3"/>
          <p:cNvPicPr>
            <a:picLocks noChangeAspect="1"/>
          </p:cNvPicPr>
          <p:nvPr/>
        </p:nvPicPr>
        <p:blipFill>
          <a:blip r:embed="rId2"/>
          <a:stretch>
            <a:fillRect/>
          </a:stretch>
        </p:blipFill>
        <p:spPr>
          <a:xfrm>
            <a:off x="8329629" y="2645139"/>
            <a:ext cx="3002725" cy="1973753"/>
          </a:xfrm>
          <a:prstGeom prst="rect">
            <a:avLst/>
          </a:prstGeom>
        </p:spPr>
      </p:pic>
    </p:spTree>
    <p:extLst>
      <p:ext uri="{BB962C8B-B14F-4D97-AF65-F5344CB8AC3E}">
        <p14:creationId xmlns:p14="http://schemas.microsoft.com/office/powerpoint/2010/main" val="112755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Voor- en nadelen van een autoclaaf</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203556490"/>
              </p:ext>
            </p:extLst>
          </p:nvPr>
        </p:nvGraphicFramePr>
        <p:xfrm>
          <a:off x="859815" y="2403229"/>
          <a:ext cx="10230216" cy="2801816"/>
        </p:xfrm>
        <a:graphic>
          <a:graphicData uri="http://schemas.openxmlformats.org/drawingml/2006/table">
            <a:tbl>
              <a:tblPr firstRow="1" bandRow="1">
                <a:tableStyleId>{00A15C55-8517-42AA-B614-E9B94910E393}</a:tableStyleId>
              </a:tblPr>
              <a:tblGrid>
                <a:gridCol w="5115108">
                  <a:extLst>
                    <a:ext uri="{9D8B030D-6E8A-4147-A177-3AD203B41FA5}">
                      <a16:colId xmlns:a16="http://schemas.microsoft.com/office/drawing/2014/main" val="433284180"/>
                    </a:ext>
                  </a:extLst>
                </a:gridCol>
                <a:gridCol w="5115108">
                  <a:extLst>
                    <a:ext uri="{9D8B030D-6E8A-4147-A177-3AD203B41FA5}">
                      <a16:colId xmlns:a16="http://schemas.microsoft.com/office/drawing/2014/main" val="2092830300"/>
                    </a:ext>
                  </a:extLst>
                </a:gridCol>
              </a:tblGrid>
              <a:tr h="453509">
                <a:tc>
                  <a:txBody>
                    <a:bodyPr/>
                    <a:lstStyle/>
                    <a:p>
                      <a:r>
                        <a:rPr lang="nl-NL" dirty="0"/>
                        <a:t>Voordelen</a:t>
                      </a:r>
                    </a:p>
                  </a:txBody>
                  <a:tcPr/>
                </a:tc>
                <a:tc>
                  <a:txBody>
                    <a:bodyPr/>
                    <a:lstStyle/>
                    <a:p>
                      <a:r>
                        <a:rPr lang="nl-NL" dirty="0"/>
                        <a:t>Nadelen</a:t>
                      </a:r>
                    </a:p>
                  </a:txBody>
                  <a:tcPr/>
                </a:tc>
                <a:extLst>
                  <a:ext uri="{0D108BD9-81ED-4DB2-BD59-A6C34878D82A}">
                    <a16:rowId xmlns:a16="http://schemas.microsoft.com/office/drawing/2014/main" val="3269464123"/>
                  </a:ext>
                </a:extLst>
              </a:tr>
              <a:tr h="782769">
                <a:tc>
                  <a:txBody>
                    <a:bodyPr/>
                    <a:lstStyle/>
                    <a:p>
                      <a:r>
                        <a:rPr lang="nl-NL" dirty="0"/>
                        <a:t>Snelle</a:t>
                      </a:r>
                      <a:r>
                        <a:rPr lang="nl-NL" baseline="0" dirty="0"/>
                        <a:t> procedure.</a:t>
                      </a:r>
                      <a:endParaRPr lang="nl-NL" dirty="0"/>
                    </a:p>
                  </a:txBody>
                  <a:tcPr/>
                </a:tc>
                <a:tc>
                  <a:txBody>
                    <a:bodyPr/>
                    <a:lstStyle/>
                    <a:p>
                      <a:r>
                        <a:rPr lang="nl-NL" dirty="0"/>
                        <a:t>Het verpakken van instrumenten en materialen kost tijd.</a:t>
                      </a:r>
                    </a:p>
                  </a:txBody>
                  <a:tcPr/>
                </a:tc>
                <a:extLst>
                  <a:ext uri="{0D108BD9-81ED-4DB2-BD59-A6C34878D82A}">
                    <a16:rowId xmlns:a16="http://schemas.microsoft.com/office/drawing/2014/main" val="905236951"/>
                  </a:ext>
                </a:extLst>
              </a:tr>
              <a:tr h="782769">
                <a:tc>
                  <a:txBody>
                    <a:bodyPr/>
                    <a:lstStyle/>
                    <a:p>
                      <a:r>
                        <a:rPr lang="nl-NL" dirty="0"/>
                        <a:t>Mogelijkheid van controle steriliteit.</a:t>
                      </a:r>
                    </a:p>
                  </a:txBody>
                  <a:tcPr/>
                </a:tc>
                <a:tc>
                  <a:txBody>
                    <a:bodyPr/>
                    <a:lstStyle/>
                    <a:p>
                      <a:r>
                        <a:rPr lang="nl-NL" dirty="0"/>
                        <a:t>Na veelvuldig</a:t>
                      </a:r>
                      <a:r>
                        <a:rPr lang="nl-NL" baseline="0" dirty="0"/>
                        <a:t> </a:t>
                      </a:r>
                      <a:r>
                        <a:rPr lang="nl-NL" baseline="0" dirty="0" err="1"/>
                        <a:t>autoclaveren</a:t>
                      </a:r>
                      <a:r>
                        <a:rPr lang="nl-NL" baseline="0" dirty="0"/>
                        <a:t> verkleuren de instrumenten.</a:t>
                      </a:r>
                      <a:endParaRPr lang="nl-NL" dirty="0"/>
                    </a:p>
                  </a:txBody>
                  <a:tcPr/>
                </a:tc>
                <a:extLst>
                  <a:ext uri="{0D108BD9-81ED-4DB2-BD59-A6C34878D82A}">
                    <a16:rowId xmlns:a16="http://schemas.microsoft.com/office/drawing/2014/main" val="2096353618"/>
                  </a:ext>
                </a:extLst>
              </a:tr>
              <a:tr h="782769">
                <a:tc>
                  <a:txBody>
                    <a:bodyPr/>
                    <a:lstStyle/>
                    <a:p>
                      <a:r>
                        <a:rPr lang="nl-NL" dirty="0"/>
                        <a:t>Mogelijkheid om van tevoren setjes te maken.</a:t>
                      </a:r>
                    </a:p>
                  </a:txBody>
                  <a:tcPr/>
                </a:tc>
                <a:tc>
                  <a:txBody>
                    <a:bodyPr/>
                    <a:lstStyle/>
                    <a:p>
                      <a:endParaRPr lang="nl-NL" dirty="0"/>
                    </a:p>
                  </a:txBody>
                  <a:tcPr/>
                </a:tc>
                <a:extLst>
                  <a:ext uri="{0D108BD9-81ED-4DB2-BD59-A6C34878D82A}">
                    <a16:rowId xmlns:a16="http://schemas.microsoft.com/office/drawing/2014/main" val="2150801108"/>
                  </a:ext>
                </a:extLst>
              </a:tr>
            </a:tbl>
          </a:graphicData>
        </a:graphic>
      </p:graphicFrame>
    </p:spTree>
    <p:extLst>
      <p:ext uri="{BB962C8B-B14F-4D97-AF65-F5344CB8AC3E}">
        <p14:creationId xmlns:p14="http://schemas.microsoft.com/office/powerpoint/2010/main" val="120828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CB175-2284-4A1A-9247-1569FE8CBCD3}"/>
              </a:ext>
            </a:extLst>
          </p:cNvPr>
          <p:cNvSpPr>
            <a:spLocks noGrp="1"/>
          </p:cNvSpPr>
          <p:nvPr>
            <p:ph type="title"/>
          </p:nvPr>
        </p:nvSpPr>
        <p:spPr>
          <a:xfrm>
            <a:off x="838200" y="334645"/>
            <a:ext cx="10515600" cy="1325563"/>
          </a:xfrm>
        </p:spPr>
        <p:txBody>
          <a:bodyPr>
            <a:normAutofit/>
          </a:bodyPr>
          <a:lstStyle/>
          <a:p>
            <a:r>
              <a:rPr lang="nl-NL" sz="3600" b="1" dirty="0">
                <a:solidFill>
                  <a:srgbClr val="0070C0"/>
                </a:solidFill>
              </a:rPr>
              <a:t>Veilig werken</a:t>
            </a:r>
          </a:p>
        </p:txBody>
      </p:sp>
      <p:sp>
        <p:nvSpPr>
          <p:cNvPr id="3" name="Tijdelijke aanduiding voor inhoud 2">
            <a:extLst>
              <a:ext uri="{FF2B5EF4-FFF2-40B4-BE49-F238E27FC236}">
                <a16:creationId xmlns:a16="http://schemas.microsoft.com/office/drawing/2014/main" id="{CF831266-DF77-4FB1-9578-F63891599793}"/>
              </a:ext>
            </a:extLst>
          </p:cNvPr>
          <p:cNvSpPr>
            <a:spLocks noGrp="1"/>
          </p:cNvSpPr>
          <p:nvPr>
            <p:ph idx="1"/>
          </p:nvPr>
        </p:nvSpPr>
        <p:spPr>
          <a:xfrm>
            <a:off x="838200" y="1825625"/>
            <a:ext cx="10998200" cy="4351338"/>
          </a:xfrm>
        </p:spPr>
        <p:txBody>
          <a:bodyPr>
            <a:normAutofit/>
          </a:bodyPr>
          <a:lstStyle/>
          <a:p>
            <a:pPr marL="0" indent="0">
              <a:buNone/>
            </a:pPr>
            <a:r>
              <a:rPr lang="nl-NL" dirty="0"/>
              <a:t>Doel: Kans om risico’s te verkleinen</a:t>
            </a:r>
          </a:p>
          <a:p>
            <a:pPr marL="0" indent="0">
              <a:buNone/>
            </a:pPr>
            <a:endParaRPr lang="nl-NL" dirty="0"/>
          </a:p>
          <a:p>
            <a:pPr>
              <a:buFont typeface="Wingdings" panose="05000000000000000000" pitchFamily="2" charset="2"/>
              <a:buChar char="§"/>
            </a:pPr>
            <a:r>
              <a:rPr lang="nl-NL" dirty="0"/>
              <a:t>Voor jezelf: b.v. prikken aan scherpe voorwerpen</a:t>
            </a:r>
          </a:p>
          <a:p>
            <a:pPr>
              <a:buFont typeface="Wingdings" panose="05000000000000000000" pitchFamily="2" charset="2"/>
              <a:buChar char="§"/>
            </a:pPr>
            <a:r>
              <a:rPr lang="nl-NL" dirty="0"/>
              <a:t>Voor de patiënt: kruisbesmetting </a:t>
            </a:r>
            <a:r>
              <a:rPr lang="nl-NL" sz="2000" dirty="0"/>
              <a:t>(pas op met patiënten met verminderde weerstand)</a:t>
            </a:r>
          </a:p>
          <a:p>
            <a:pPr marL="0" indent="0">
              <a:buNone/>
            </a:pPr>
            <a:endParaRPr lang="nl-NL" dirty="0"/>
          </a:p>
          <a:p>
            <a:pPr marL="0" indent="0">
              <a:buNone/>
            </a:pPr>
            <a:r>
              <a:rPr lang="nl-NL" dirty="0"/>
              <a:t>Hygiënisch werken: begint bij jouw persoonlijke hygiëne.</a:t>
            </a:r>
          </a:p>
          <a:p>
            <a:pPr marL="0" indent="0">
              <a:buNone/>
            </a:pPr>
            <a:endParaRPr lang="nl-NL" dirty="0"/>
          </a:p>
          <a:p>
            <a:pPr marL="0" indent="0">
              <a:buNone/>
            </a:pPr>
            <a:r>
              <a:rPr lang="nl-NL" sz="2000" dirty="0">
                <a:solidFill>
                  <a:srgbClr val="00B0F0"/>
                </a:solidFill>
              </a:rPr>
              <a:t>MRSA (</a:t>
            </a:r>
            <a:r>
              <a:rPr lang="nl-NL" sz="2000" dirty="0" err="1">
                <a:solidFill>
                  <a:srgbClr val="00B0F0"/>
                </a:solidFill>
              </a:rPr>
              <a:t>Meticilline</a:t>
            </a:r>
            <a:r>
              <a:rPr lang="nl-NL" sz="2000" dirty="0">
                <a:solidFill>
                  <a:srgbClr val="00B0F0"/>
                </a:solidFill>
              </a:rPr>
              <a:t> - Resistente Staphylococcus aureus) bacterie die </a:t>
            </a:r>
            <a:r>
              <a:rPr lang="nl-NL" sz="2000" b="1" dirty="0">
                <a:solidFill>
                  <a:srgbClr val="00B0F0"/>
                </a:solidFill>
              </a:rPr>
              <a:t>on</a:t>
            </a:r>
            <a:r>
              <a:rPr lang="nl-NL" sz="2000" dirty="0">
                <a:solidFill>
                  <a:srgbClr val="00B0F0"/>
                </a:solidFill>
              </a:rPr>
              <a:t>gevoelig is voor </a:t>
            </a:r>
            <a:r>
              <a:rPr lang="nl-NL" sz="2000" dirty="0" err="1">
                <a:solidFill>
                  <a:srgbClr val="00B0F0"/>
                </a:solidFill>
              </a:rPr>
              <a:t>meticilline</a:t>
            </a:r>
            <a:r>
              <a:rPr lang="nl-NL" sz="2000" dirty="0">
                <a:solidFill>
                  <a:srgbClr val="00B0F0"/>
                </a:solidFill>
              </a:rPr>
              <a:t>…vormen gevaar voor mensen met verminderde weerstand </a:t>
            </a:r>
          </a:p>
          <a:p>
            <a:pPr marL="0" indent="0">
              <a:buNone/>
            </a:pPr>
            <a:endParaRPr lang="nl-NL" dirty="0"/>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1849831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Disposables</a:t>
            </a:r>
            <a:endParaRPr lang="nl-NL" sz="3600" b="1" dirty="0">
              <a:solidFill>
                <a:srgbClr val="0070C0"/>
              </a:solidFill>
            </a:endParaRPr>
          </a:p>
        </p:txBody>
      </p:sp>
      <p:sp>
        <p:nvSpPr>
          <p:cNvPr id="3" name="Tijdelijke aanduiding voor inhoud 2"/>
          <p:cNvSpPr>
            <a:spLocks noGrp="1"/>
          </p:cNvSpPr>
          <p:nvPr>
            <p:ph idx="1"/>
          </p:nvPr>
        </p:nvSpPr>
        <p:spPr/>
        <p:txBody>
          <a:bodyPr/>
          <a:lstStyle/>
          <a:p>
            <a:pPr marL="0" indent="0">
              <a:buNone/>
            </a:pPr>
            <a:r>
              <a:rPr lang="nl-NL" dirty="0"/>
              <a:t>Disposables zijn instrumenten en materialen voor eenmalig gebruik. </a:t>
            </a:r>
          </a:p>
          <a:p>
            <a:pPr marL="0" indent="0">
              <a:buNone/>
            </a:pPr>
            <a:r>
              <a:rPr lang="nl-NL" dirty="0"/>
              <a:t>De disposables hebben voor- en nadelen.</a:t>
            </a:r>
          </a:p>
          <a:p>
            <a:pPr marL="0" indent="0">
              <a:buNone/>
            </a:pPr>
            <a:endParaRPr lang="nl-NL" b="1" dirty="0"/>
          </a:p>
          <a:p>
            <a:pPr marL="0" indent="0">
              <a:buNone/>
            </a:pPr>
            <a:r>
              <a:rPr lang="nl-NL" b="1" dirty="0"/>
              <a:t>Voordelen:</a:t>
            </a:r>
            <a:r>
              <a:rPr lang="nl-NL" dirty="0"/>
              <a:t> steriliteit gewaarborgd, het bespaart tijd en is gemakkelijk mee te nemen.</a:t>
            </a:r>
          </a:p>
          <a:p>
            <a:pPr marL="0" indent="0">
              <a:buNone/>
            </a:pPr>
            <a:r>
              <a:rPr lang="nl-NL" b="1" dirty="0"/>
              <a:t>Nadelen: </a:t>
            </a:r>
            <a:r>
              <a:rPr lang="nl-NL" dirty="0"/>
              <a:t>duur, veel opslagruimte nodig en milieu onvriendelijk. </a:t>
            </a:r>
          </a:p>
          <a:p>
            <a:pPr marL="0" indent="0">
              <a:buNone/>
            </a:pPr>
            <a:endParaRPr lang="nl-NL" b="1" dirty="0"/>
          </a:p>
        </p:txBody>
      </p:sp>
    </p:spTree>
    <p:extLst>
      <p:ext uri="{BB962C8B-B14F-4D97-AF65-F5344CB8AC3E}">
        <p14:creationId xmlns:p14="http://schemas.microsoft.com/office/powerpoint/2010/main" val="301773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err="1">
                <a:solidFill>
                  <a:srgbClr val="0070C0"/>
                </a:solidFill>
              </a:rPr>
              <a:t>Anti-sepsis</a:t>
            </a:r>
            <a:r>
              <a:rPr lang="nl-NL" sz="3600" b="1" cap="none" dirty="0">
                <a:solidFill>
                  <a:srgbClr val="0070C0"/>
                </a:solidFill>
              </a:rPr>
              <a:t> (asepsis)</a:t>
            </a:r>
          </a:p>
        </p:txBody>
      </p:sp>
      <p:sp>
        <p:nvSpPr>
          <p:cNvPr id="3" name="Tijdelijke aanduiding voor inhoud 2"/>
          <p:cNvSpPr>
            <a:spLocks noGrp="1"/>
          </p:cNvSpPr>
          <p:nvPr>
            <p:ph idx="1"/>
          </p:nvPr>
        </p:nvSpPr>
        <p:spPr>
          <a:xfrm>
            <a:off x="1024128" y="2084832"/>
            <a:ext cx="5564241" cy="4023360"/>
          </a:xfrm>
        </p:spPr>
        <p:txBody>
          <a:bodyPr>
            <a:normAutofit fontScale="85000" lnSpcReduction="20000"/>
          </a:bodyPr>
          <a:lstStyle/>
          <a:p>
            <a:pPr marL="0" indent="0">
              <a:buNone/>
            </a:pPr>
            <a:r>
              <a:rPr lang="nl-NL" dirty="0"/>
              <a:t>Dit houdt in: het ontsmetten van de huid voorafgaand aan wondbehandeling of een chirurgische ingreep.</a:t>
            </a:r>
          </a:p>
          <a:p>
            <a:pPr marL="0" indent="0">
              <a:buNone/>
            </a:pPr>
            <a:r>
              <a:rPr lang="nl-NL" dirty="0"/>
              <a:t>Het ontsmetten van de huid doet de bacteriële kolonisatie van de huid dalen en onderdrukt tijdelijk de groei.</a:t>
            </a:r>
          </a:p>
          <a:p>
            <a:endParaRPr lang="nl-NL" dirty="0"/>
          </a:p>
          <a:p>
            <a:pPr marL="0" indent="0">
              <a:buNone/>
            </a:pPr>
            <a:r>
              <a:rPr lang="nl-NL" b="1" dirty="0"/>
              <a:t>Voorbeelden van antiseptica:</a:t>
            </a:r>
          </a:p>
          <a:p>
            <a:pPr>
              <a:buFont typeface="Arial" panose="020B0604020202020204" pitchFamily="34" charset="0"/>
              <a:buChar char="•"/>
            </a:pPr>
            <a:r>
              <a:rPr lang="nl-NL" dirty="0"/>
              <a:t> Alcohol;</a:t>
            </a:r>
          </a:p>
          <a:p>
            <a:pPr>
              <a:buFont typeface="Arial" panose="020B0604020202020204" pitchFamily="34" charset="0"/>
              <a:buChar char="•"/>
            </a:pPr>
            <a:r>
              <a:rPr lang="nl-NL" dirty="0"/>
              <a:t> Chloorhexidine;</a:t>
            </a:r>
          </a:p>
          <a:p>
            <a:pPr>
              <a:buFont typeface="Arial" panose="020B0604020202020204" pitchFamily="34" charset="0"/>
              <a:buChar char="•"/>
            </a:pPr>
            <a:r>
              <a:rPr lang="nl-NL" dirty="0"/>
              <a:t> Betadine.</a:t>
            </a:r>
          </a:p>
        </p:txBody>
      </p:sp>
      <p:pic>
        <p:nvPicPr>
          <p:cNvPr id="4" name="Afbeelding 3"/>
          <p:cNvPicPr>
            <a:picLocks noChangeAspect="1"/>
          </p:cNvPicPr>
          <p:nvPr/>
        </p:nvPicPr>
        <p:blipFill>
          <a:blip r:embed="rId2"/>
          <a:stretch>
            <a:fillRect/>
          </a:stretch>
        </p:blipFill>
        <p:spPr>
          <a:xfrm>
            <a:off x="6858433" y="2461845"/>
            <a:ext cx="4290762" cy="2848708"/>
          </a:xfrm>
          <a:prstGeom prst="rect">
            <a:avLst/>
          </a:prstGeom>
          <a:effectLst>
            <a:softEdge rad="127000"/>
          </a:effectLst>
        </p:spPr>
      </p:pic>
    </p:spTree>
    <p:extLst>
      <p:ext uri="{BB962C8B-B14F-4D97-AF65-F5344CB8AC3E}">
        <p14:creationId xmlns:p14="http://schemas.microsoft.com/office/powerpoint/2010/main" val="401617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960" y="500062"/>
            <a:ext cx="10515600" cy="1325563"/>
          </a:xfrm>
        </p:spPr>
        <p:txBody>
          <a:bodyPr>
            <a:normAutofit/>
          </a:bodyPr>
          <a:lstStyle/>
          <a:p>
            <a:r>
              <a:rPr lang="nl-NL" sz="3600" b="1" dirty="0">
                <a:solidFill>
                  <a:srgbClr val="0070C0"/>
                </a:solidFill>
              </a:rPr>
              <a:t>Toegang tot de online leeromgeving</a:t>
            </a:r>
            <a:endParaRPr lang="nl-NL" sz="3600" b="1" cap="none" dirty="0">
              <a:solidFill>
                <a:srgbClr val="0070C0"/>
              </a:solidFill>
            </a:endParaRP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solidFill>
                  <a:srgbClr val="FF0000"/>
                </a:solidFill>
              </a:rPr>
              <a:t>OPDRACHT:</a:t>
            </a:r>
            <a:r>
              <a:rPr lang="nl-NL" dirty="0"/>
              <a:t> Inschrijven online leeromgeving en twee filmpjes bekijken</a:t>
            </a:r>
          </a:p>
          <a:p>
            <a:pPr marL="0" indent="0">
              <a:buNone/>
            </a:pPr>
            <a:endParaRPr lang="nl-NL" dirty="0"/>
          </a:p>
          <a:p>
            <a:pPr marL="0" indent="0">
              <a:buNone/>
            </a:pPr>
            <a:r>
              <a:rPr lang="nl-NL" dirty="0"/>
              <a:t>Je hebt je boek medisch - technisch handelen nodig en je  kijkt op de eerste bladzijde na de harde kaft. Je schrijft je in via </a:t>
            </a:r>
            <a:r>
              <a:rPr lang="nl-NL" dirty="0">
                <a:hlinkClick r:id="rId2"/>
              </a:rPr>
              <a:t>www.bsl.nl/activatie</a:t>
            </a:r>
            <a:r>
              <a:rPr lang="nl-NL" dirty="0"/>
              <a:t>  en je krijgt toegang tot de online leeromgeving, met video’s van medisch technische handelingen.</a:t>
            </a:r>
          </a:p>
          <a:p>
            <a:pPr marL="0" indent="0">
              <a:buNone/>
            </a:pPr>
            <a:endParaRPr lang="nl-NL" dirty="0"/>
          </a:p>
          <a:p>
            <a:pPr marL="0" indent="0">
              <a:buNone/>
            </a:pPr>
            <a:r>
              <a:rPr lang="nl-NL" dirty="0"/>
              <a:t>Vul jouw unieke activeringscode in:  ‘XXXX-XXXX-XXXX-XXXX’ </a:t>
            </a:r>
          </a:p>
          <a:p>
            <a:endParaRPr lang="nl-NL" dirty="0"/>
          </a:p>
          <a:p>
            <a:pPr marL="0" indent="0">
              <a:buNone/>
            </a:pPr>
            <a:r>
              <a:rPr lang="nl-NL" dirty="0"/>
              <a:t>Zoek de volgende video’s op: </a:t>
            </a:r>
          </a:p>
          <a:p>
            <a:r>
              <a:rPr lang="nl-NL" dirty="0"/>
              <a:t>Hoofdstuk 2: Handen wassen en desinfecteren</a:t>
            </a:r>
          </a:p>
          <a:p>
            <a:r>
              <a:rPr lang="nl-NL" dirty="0"/>
              <a:t>Hoofdstuk 2</a:t>
            </a:r>
            <a:r>
              <a:rPr lang="nl-NL"/>
              <a:t>: Steriele </a:t>
            </a:r>
            <a:r>
              <a:rPr lang="nl-NL" dirty="0"/>
              <a:t>handschoenen aantrekken.</a:t>
            </a:r>
          </a:p>
          <a:p>
            <a:endParaRPr lang="nl-NL" dirty="0"/>
          </a:p>
        </p:txBody>
      </p:sp>
    </p:spTree>
    <p:extLst>
      <p:ext uri="{BB962C8B-B14F-4D97-AF65-F5344CB8AC3E}">
        <p14:creationId xmlns:p14="http://schemas.microsoft.com/office/powerpoint/2010/main" val="2821214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783BA0-F407-4256-A4D4-98D5E624C616}"/>
              </a:ext>
            </a:extLst>
          </p:cNvPr>
          <p:cNvSpPr>
            <a:spLocks noGrp="1"/>
          </p:cNvSpPr>
          <p:nvPr>
            <p:ph type="title"/>
          </p:nvPr>
        </p:nvSpPr>
        <p:spPr>
          <a:xfrm>
            <a:off x="838200" y="619760"/>
            <a:ext cx="10515600" cy="1070928"/>
          </a:xfrm>
        </p:spPr>
        <p:txBody>
          <a:bodyPr>
            <a:normAutofit fontScale="90000"/>
          </a:bodyPr>
          <a:lstStyle/>
          <a:p>
            <a:br>
              <a:rPr lang="nl-NL" sz="4000" b="1" dirty="0">
                <a:solidFill>
                  <a:srgbClr val="0070C0"/>
                </a:solidFill>
              </a:rPr>
            </a:br>
            <a:r>
              <a:rPr lang="nl-NL" sz="4000" b="1" dirty="0">
                <a:solidFill>
                  <a:srgbClr val="0070C0"/>
                </a:solidFill>
              </a:rPr>
              <a:t>Handen wassen</a:t>
            </a:r>
            <a:br>
              <a:rPr lang="nl-NL" sz="3600" dirty="0">
                <a:solidFill>
                  <a:srgbClr val="0070C0"/>
                </a:solidFill>
              </a:rPr>
            </a:br>
            <a:br>
              <a:rPr lang="nl-NL" sz="3600" dirty="0">
                <a:solidFill>
                  <a:srgbClr val="0070C0"/>
                </a:solidFill>
              </a:rPr>
            </a:br>
            <a:r>
              <a:rPr lang="nl-NL" sz="1200" dirty="0">
                <a:solidFill>
                  <a:srgbClr val="0070C0"/>
                </a:solidFill>
              </a:rPr>
              <a:t>https://www.rivm.nl/documenten/instructies-handenwassen</a:t>
            </a:r>
            <a:br>
              <a:rPr lang="nl-NL" sz="3600" dirty="0">
                <a:solidFill>
                  <a:srgbClr val="0070C0"/>
                </a:solidFill>
              </a:rPr>
            </a:br>
            <a:endParaRPr lang="nl-NL" sz="3600" dirty="0">
              <a:solidFill>
                <a:srgbClr val="0070C0"/>
              </a:solidFill>
            </a:endParaRPr>
          </a:p>
        </p:txBody>
      </p:sp>
      <p:pic>
        <p:nvPicPr>
          <p:cNvPr id="4" name="Tijdelijke aanduiding voor inhoud 3">
            <a:extLst>
              <a:ext uri="{FF2B5EF4-FFF2-40B4-BE49-F238E27FC236}">
                <a16:creationId xmlns:a16="http://schemas.microsoft.com/office/drawing/2014/main" id="{B2973B56-5D46-4751-AEA4-E8AFD663BEDE}"/>
              </a:ext>
            </a:extLst>
          </p:cNvPr>
          <p:cNvPicPr>
            <a:picLocks noGrp="1" noChangeAspect="1"/>
          </p:cNvPicPr>
          <p:nvPr>
            <p:ph idx="1"/>
          </p:nvPr>
        </p:nvPicPr>
        <p:blipFill>
          <a:blip r:embed="rId2"/>
          <a:stretch>
            <a:fillRect/>
          </a:stretch>
        </p:blipFill>
        <p:spPr>
          <a:xfrm>
            <a:off x="5577840" y="93811"/>
            <a:ext cx="4500880" cy="6523749"/>
          </a:xfrm>
          <a:prstGeom prst="rect">
            <a:avLst/>
          </a:prstGeom>
        </p:spPr>
      </p:pic>
    </p:spTree>
    <p:extLst>
      <p:ext uri="{BB962C8B-B14F-4D97-AF65-F5344CB8AC3E}">
        <p14:creationId xmlns:p14="http://schemas.microsoft.com/office/powerpoint/2010/main" val="144592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0FC22-D0F4-44F2-92F0-13D40453D96B}"/>
              </a:ext>
            </a:extLst>
          </p:cNvPr>
          <p:cNvSpPr>
            <a:spLocks noGrp="1"/>
          </p:cNvSpPr>
          <p:nvPr>
            <p:ph type="title"/>
          </p:nvPr>
        </p:nvSpPr>
        <p:spPr>
          <a:xfrm>
            <a:off x="751114" y="365125"/>
            <a:ext cx="10602686" cy="1325563"/>
          </a:xfrm>
        </p:spPr>
        <p:txBody>
          <a:bodyPr>
            <a:normAutofit/>
          </a:bodyPr>
          <a:lstStyle/>
          <a:p>
            <a:r>
              <a:rPr lang="nl-NL" sz="3600" b="1" dirty="0">
                <a:solidFill>
                  <a:srgbClr val="0070C0"/>
                </a:solidFill>
              </a:rPr>
              <a:t>Steriele handschoenen aantrekken</a:t>
            </a:r>
            <a:br>
              <a:rPr lang="nl-NL" sz="3600" b="1" dirty="0">
                <a:solidFill>
                  <a:srgbClr val="0070C0"/>
                </a:solidFill>
              </a:rPr>
            </a:br>
            <a:r>
              <a:rPr lang="nl-NL" sz="3600" b="1" dirty="0">
                <a:solidFill>
                  <a:srgbClr val="0070C0"/>
                </a:solidFill>
              </a:rPr>
              <a:t> </a:t>
            </a:r>
            <a:r>
              <a:rPr lang="nl-NL" sz="1200" b="1" dirty="0">
                <a:solidFill>
                  <a:srgbClr val="0070C0"/>
                </a:solidFill>
              </a:rPr>
              <a:t>Bron: Basiswerk AG MTH voor DA</a:t>
            </a:r>
          </a:p>
        </p:txBody>
      </p:sp>
      <p:pic>
        <p:nvPicPr>
          <p:cNvPr id="4" name="Tijdelijke aanduiding voor inhoud 3">
            <a:extLst>
              <a:ext uri="{FF2B5EF4-FFF2-40B4-BE49-F238E27FC236}">
                <a16:creationId xmlns:a16="http://schemas.microsoft.com/office/drawing/2014/main" id="{48699811-CE8B-4A79-80CD-A09DC60AB7F3}"/>
              </a:ext>
            </a:extLst>
          </p:cNvPr>
          <p:cNvPicPr>
            <a:picLocks noGrp="1" noChangeAspect="1"/>
          </p:cNvPicPr>
          <p:nvPr>
            <p:ph idx="1"/>
          </p:nvPr>
        </p:nvPicPr>
        <p:blipFill>
          <a:blip r:embed="rId2"/>
          <a:stretch>
            <a:fillRect/>
          </a:stretch>
        </p:blipFill>
        <p:spPr>
          <a:xfrm>
            <a:off x="936172" y="1627863"/>
            <a:ext cx="7348030" cy="4865012"/>
          </a:xfrm>
          <a:prstGeom prst="rect">
            <a:avLst/>
          </a:prstGeom>
        </p:spPr>
      </p:pic>
    </p:spTree>
    <p:extLst>
      <p:ext uri="{BB962C8B-B14F-4D97-AF65-F5344CB8AC3E}">
        <p14:creationId xmlns:p14="http://schemas.microsoft.com/office/powerpoint/2010/main" val="1637483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89C57-570B-4B98-BA69-C8E7B5B638B0}"/>
              </a:ext>
            </a:extLst>
          </p:cNvPr>
          <p:cNvSpPr>
            <a:spLocks noGrp="1"/>
          </p:cNvSpPr>
          <p:nvPr>
            <p:ph type="title"/>
          </p:nvPr>
        </p:nvSpPr>
        <p:spPr>
          <a:xfrm>
            <a:off x="690880" y="365125"/>
            <a:ext cx="10662920" cy="1325563"/>
          </a:xfrm>
        </p:spPr>
        <p:txBody>
          <a:bodyPr>
            <a:normAutofit/>
          </a:bodyPr>
          <a:lstStyle/>
          <a:p>
            <a:r>
              <a:rPr lang="nl-NL" sz="3600" b="1" dirty="0">
                <a:solidFill>
                  <a:srgbClr val="0070C0"/>
                </a:solidFill>
              </a:rPr>
              <a:t>Aangeven steriele handschoenen bij de arts</a:t>
            </a:r>
          </a:p>
        </p:txBody>
      </p:sp>
      <p:sp>
        <p:nvSpPr>
          <p:cNvPr id="3" name="Tijdelijke aanduiding voor inhoud 2">
            <a:extLst>
              <a:ext uri="{FF2B5EF4-FFF2-40B4-BE49-F238E27FC236}">
                <a16:creationId xmlns:a16="http://schemas.microsoft.com/office/drawing/2014/main" id="{0399061D-8D07-4CA9-83C4-087EF2349EE8}"/>
              </a:ext>
            </a:extLst>
          </p:cNvPr>
          <p:cNvSpPr>
            <a:spLocks noGrp="1"/>
          </p:cNvSpPr>
          <p:nvPr>
            <p:ph idx="1"/>
          </p:nvPr>
        </p:nvSpPr>
        <p:spPr>
          <a:xfrm>
            <a:off x="838200" y="1795145"/>
            <a:ext cx="10515600" cy="4351338"/>
          </a:xfrm>
        </p:spPr>
        <p:txBody>
          <a:bodyPr/>
          <a:lstStyle/>
          <a:p>
            <a:pPr marL="0" indent="0">
              <a:buNone/>
            </a:pPr>
            <a:r>
              <a:rPr lang="nl-NL" dirty="0"/>
              <a:t>Zie online leeromgeving</a:t>
            </a:r>
          </a:p>
          <a:p>
            <a:r>
              <a:rPr lang="nl-NL" dirty="0"/>
              <a:t>Hoofdstuk 2: </a:t>
            </a:r>
            <a:r>
              <a:rPr lang="nl-NL" dirty="0">
                <a:solidFill>
                  <a:srgbClr val="0070C0"/>
                </a:solidFill>
              </a:rPr>
              <a:t>Video</a:t>
            </a:r>
            <a:r>
              <a:rPr lang="nl-NL" dirty="0"/>
              <a:t> Steriele handschoenen</a:t>
            </a:r>
          </a:p>
        </p:txBody>
      </p:sp>
    </p:spTree>
    <p:extLst>
      <p:ext uri="{BB962C8B-B14F-4D97-AF65-F5344CB8AC3E}">
        <p14:creationId xmlns:p14="http://schemas.microsoft.com/office/powerpoint/2010/main" val="1590894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585216"/>
            <a:ext cx="10240926" cy="1141984"/>
          </a:xfrm>
        </p:spPr>
        <p:txBody>
          <a:bodyPr>
            <a:normAutofit/>
          </a:bodyPr>
          <a:lstStyle/>
          <a:p>
            <a:r>
              <a:rPr lang="nl-NL" sz="3600" b="1" cap="none" dirty="0">
                <a:solidFill>
                  <a:srgbClr val="0070C0"/>
                </a:solidFill>
              </a:rPr>
              <a:t>Wat is hygiëne ook alweer?</a:t>
            </a:r>
          </a:p>
        </p:txBody>
      </p:sp>
      <p:sp>
        <p:nvSpPr>
          <p:cNvPr id="3" name="Tijdelijke aanduiding voor inhoud 2"/>
          <p:cNvSpPr>
            <a:spLocks noGrp="1"/>
          </p:cNvSpPr>
          <p:nvPr>
            <p:ph idx="1"/>
          </p:nvPr>
        </p:nvSpPr>
        <p:spPr>
          <a:xfrm>
            <a:off x="838200" y="1825624"/>
            <a:ext cx="10515600" cy="4666615"/>
          </a:xfrm>
        </p:spPr>
        <p:txBody>
          <a:bodyPr>
            <a:normAutofit/>
          </a:bodyPr>
          <a:lstStyle/>
          <a:p>
            <a:pPr marL="0" indent="0">
              <a:buNone/>
            </a:pPr>
            <a:r>
              <a:rPr lang="nl-NL" dirty="0"/>
              <a:t>Hygiëne betekent gezondheidsleer en heeft tot doel de gezondheid van de mens te bevorderen of te continueren. </a:t>
            </a:r>
          </a:p>
          <a:p>
            <a:pPr marL="0" indent="0">
              <a:buNone/>
            </a:pPr>
            <a:endParaRPr lang="nl-NL" dirty="0"/>
          </a:p>
          <a:p>
            <a:pPr marL="0" indent="0">
              <a:buNone/>
            </a:pPr>
            <a:r>
              <a:rPr lang="nl-NL" dirty="0"/>
              <a:t>Doel hygiënisch werken: het voorkomen van infecties</a:t>
            </a:r>
          </a:p>
          <a:p>
            <a:pPr marL="0" indent="0">
              <a:buNone/>
            </a:pPr>
            <a:endParaRPr lang="nl-NL" dirty="0"/>
          </a:p>
          <a:p>
            <a:pPr marL="0" indent="0">
              <a:buNone/>
            </a:pPr>
            <a:r>
              <a:rPr lang="nl-NL" dirty="0"/>
              <a:t>Hiervoor was een werkgroep opgericht: </a:t>
            </a:r>
            <a:r>
              <a:rPr lang="nl-NL" b="1" dirty="0"/>
              <a:t>WIP (Werkgroep Infectie Preventie) </a:t>
            </a:r>
            <a:r>
              <a:rPr lang="nl-NL" dirty="0"/>
              <a:t>Zij ontwierpen een effectief preventiebeleid om het aantal zorginfecties te reduceren. De taken van deze werkgroep vallen nu onder het RIVM   </a:t>
            </a:r>
            <a:r>
              <a:rPr lang="nl-NL" sz="1300" dirty="0"/>
              <a:t>(https://www.rivm.nl/)</a:t>
            </a:r>
          </a:p>
        </p:txBody>
      </p:sp>
      <p:pic>
        <p:nvPicPr>
          <p:cNvPr id="4" name="Afbeelding 3">
            <a:extLst>
              <a:ext uri="{FF2B5EF4-FFF2-40B4-BE49-F238E27FC236}">
                <a16:creationId xmlns:a16="http://schemas.microsoft.com/office/drawing/2014/main" id="{F1BB17E2-D217-4DC3-B5FB-CC96F2B2F2EE}"/>
              </a:ext>
            </a:extLst>
          </p:cNvPr>
          <p:cNvPicPr>
            <a:picLocks noChangeAspect="1"/>
          </p:cNvPicPr>
          <p:nvPr/>
        </p:nvPicPr>
        <p:blipFill>
          <a:blip r:embed="rId3"/>
          <a:stretch>
            <a:fillRect/>
          </a:stretch>
        </p:blipFill>
        <p:spPr>
          <a:xfrm>
            <a:off x="8221319" y="5579156"/>
            <a:ext cx="2068623" cy="913083"/>
          </a:xfrm>
          <a:prstGeom prst="rect">
            <a:avLst/>
          </a:prstGeom>
        </p:spPr>
      </p:pic>
    </p:spTree>
    <p:extLst>
      <p:ext uri="{BB962C8B-B14F-4D97-AF65-F5344CB8AC3E}">
        <p14:creationId xmlns:p14="http://schemas.microsoft.com/office/powerpoint/2010/main" val="298660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Besmetting</a:t>
            </a:r>
          </a:p>
        </p:txBody>
      </p:sp>
      <p:sp>
        <p:nvSpPr>
          <p:cNvPr id="3" name="Tijdelijke aanduiding voor inhoud 2"/>
          <p:cNvSpPr>
            <a:spLocks noGrp="1"/>
          </p:cNvSpPr>
          <p:nvPr>
            <p:ph idx="1"/>
          </p:nvPr>
        </p:nvSpPr>
        <p:spPr>
          <a:xfrm>
            <a:off x="838200" y="1825625"/>
            <a:ext cx="11211560" cy="4351338"/>
          </a:xfrm>
        </p:spPr>
        <p:txBody>
          <a:bodyPr>
            <a:normAutofit fontScale="92500" lnSpcReduction="10000"/>
          </a:bodyPr>
          <a:lstStyle/>
          <a:p>
            <a:pPr marL="0" indent="0">
              <a:buNone/>
            </a:pPr>
            <a:r>
              <a:rPr lang="nl-NL" sz="3000" dirty="0"/>
              <a:t>Besmetting houdt in dat je een levend micro-organisme overbrengt van de ene plaats naar de andere.</a:t>
            </a:r>
          </a:p>
          <a:p>
            <a:endParaRPr lang="nl-NL" sz="3000" dirty="0"/>
          </a:p>
          <a:p>
            <a:r>
              <a:rPr lang="nl-NL" sz="3000" b="1" dirty="0"/>
              <a:t>Ziektekiemen:</a:t>
            </a:r>
            <a:r>
              <a:rPr lang="nl-NL" sz="3000" dirty="0"/>
              <a:t> verwekkers van ziekten of overbrengers van ziekten (</a:t>
            </a:r>
            <a:r>
              <a:rPr lang="nl-NL" sz="3000" i="1" dirty="0"/>
              <a:t>pathogeen</a:t>
            </a:r>
            <a:r>
              <a:rPr lang="nl-NL" sz="3000" dirty="0"/>
              <a:t>).</a:t>
            </a:r>
          </a:p>
          <a:p>
            <a:endParaRPr lang="nl-NL" sz="3000" b="1" dirty="0"/>
          </a:p>
          <a:p>
            <a:r>
              <a:rPr lang="nl-NL" sz="3000" b="1" dirty="0"/>
              <a:t>Commensalen:</a:t>
            </a:r>
            <a:r>
              <a:rPr lang="nl-NL" sz="3000" dirty="0"/>
              <a:t> micro-organismen die op/in de mens leven zonder schade aan te brengen. </a:t>
            </a:r>
          </a:p>
          <a:p>
            <a:endParaRPr lang="nl-NL" b="1" dirty="0"/>
          </a:p>
          <a:p>
            <a:r>
              <a:rPr lang="nl-NL" sz="1300" dirty="0" err="1"/>
              <a:t>Link:https</a:t>
            </a:r>
            <a:r>
              <a:rPr lang="nl-NL" sz="1300" dirty="0"/>
              <a:t>://www.red-antibiotica.org/Webtekst-Microorganismen.htm#commensalen</a:t>
            </a:r>
          </a:p>
          <a:p>
            <a:r>
              <a:rPr lang="nl-NL" sz="1300" dirty="0"/>
              <a:t>https://www.ktba.com/nl/pathogene-micro-organismen-schadelijk-of-nuttig/</a:t>
            </a:r>
          </a:p>
        </p:txBody>
      </p:sp>
    </p:spTree>
    <p:extLst>
      <p:ext uri="{BB962C8B-B14F-4D97-AF65-F5344CB8AC3E}">
        <p14:creationId xmlns:p14="http://schemas.microsoft.com/office/powerpoint/2010/main" val="69027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68325"/>
            <a:ext cx="10515600" cy="1325563"/>
          </a:xfrm>
        </p:spPr>
        <p:txBody>
          <a:bodyPr>
            <a:normAutofit/>
          </a:bodyPr>
          <a:lstStyle/>
          <a:p>
            <a:r>
              <a:rPr lang="nl-NL" sz="3600" b="1" cap="none" dirty="0">
                <a:solidFill>
                  <a:srgbClr val="0070C0"/>
                </a:solidFill>
              </a:rPr>
              <a:t>Micro-organismen</a:t>
            </a:r>
          </a:p>
        </p:txBody>
      </p:sp>
      <p:sp>
        <p:nvSpPr>
          <p:cNvPr id="3" name="Tijdelijke aanduiding voor inhoud 2"/>
          <p:cNvSpPr>
            <a:spLocks noGrp="1"/>
          </p:cNvSpPr>
          <p:nvPr>
            <p:ph idx="1"/>
          </p:nvPr>
        </p:nvSpPr>
        <p:spPr>
          <a:xfrm>
            <a:off x="1024128" y="1757680"/>
            <a:ext cx="9842655" cy="4897120"/>
          </a:xfrm>
        </p:spPr>
        <p:txBody>
          <a:bodyPr>
            <a:normAutofit fontScale="85000" lnSpcReduction="10000"/>
          </a:bodyPr>
          <a:lstStyle/>
          <a:p>
            <a:pPr marL="0" indent="0">
              <a:buNone/>
            </a:pPr>
            <a:r>
              <a:rPr lang="nl-NL" sz="3000" dirty="0"/>
              <a:t>Zijn niet met het blote oog waarneembaar en veelal met eigen stofwisseling;</a:t>
            </a:r>
          </a:p>
          <a:p>
            <a:pPr>
              <a:buFont typeface="Arial" panose="020B0604020202020204" pitchFamily="34" charset="0"/>
              <a:buChar char="•"/>
            </a:pPr>
            <a:endParaRPr lang="nl-NL" sz="3000" dirty="0"/>
          </a:p>
          <a:p>
            <a:pPr marL="0" indent="0">
              <a:buNone/>
            </a:pPr>
            <a:r>
              <a:rPr lang="nl-NL" sz="3000" b="1" dirty="0"/>
              <a:t>Micro-organismen:</a:t>
            </a:r>
          </a:p>
          <a:p>
            <a:pPr>
              <a:buFont typeface="Wingdings" panose="05000000000000000000" pitchFamily="2" charset="2"/>
              <a:buChar char="§"/>
            </a:pPr>
            <a:r>
              <a:rPr lang="nl-NL" sz="3000" dirty="0"/>
              <a:t> bacteriën</a:t>
            </a:r>
          </a:p>
          <a:p>
            <a:pPr>
              <a:buFont typeface="Wingdings" panose="05000000000000000000" pitchFamily="2" charset="2"/>
              <a:buChar char="§"/>
            </a:pPr>
            <a:r>
              <a:rPr lang="nl-NL" sz="3000" dirty="0"/>
              <a:t> virussen </a:t>
            </a:r>
            <a:r>
              <a:rPr lang="nl-NL" sz="1400" dirty="0"/>
              <a:t>(bij een virus heeft een micro-organisme een cel van een levend organisme nodig b.v. de mens nodig om zich te vermeerderen.)                         </a:t>
            </a:r>
          </a:p>
          <a:p>
            <a:pPr>
              <a:buFont typeface="Wingdings" panose="05000000000000000000" pitchFamily="2" charset="2"/>
              <a:buChar char="§"/>
            </a:pPr>
            <a:r>
              <a:rPr lang="nl-NL" sz="3000" dirty="0"/>
              <a:t> gisten </a:t>
            </a:r>
            <a:r>
              <a:rPr lang="nl-NL" sz="1400" dirty="0"/>
              <a:t>(eencellige schimmels)</a:t>
            </a:r>
          </a:p>
          <a:p>
            <a:pPr>
              <a:buFont typeface="Wingdings" panose="05000000000000000000" pitchFamily="2" charset="2"/>
              <a:buChar char="§"/>
            </a:pPr>
            <a:r>
              <a:rPr lang="nl-NL" sz="3000" dirty="0"/>
              <a:t> schimmels</a:t>
            </a:r>
          </a:p>
          <a:p>
            <a:pPr>
              <a:buFont typeface="Wingdings" panose="05000000000000000000" pitchFamily="2" charset="2"/>
              <a:buChar char="§"/>
            </a:pPr>
            <a:r>
              <a:rPr lang="nl-NL" sz="3000" dirty="0"/>
              <a:t> protozoën </a:t>
            </a:r>
            <a:r>
              <a:rPr lang="nl-NL" sz="1400" dirty="0"/>
              <a:t>(eencellige organismen)</a:t>
            </a:r>
          </a:p>
          <a:p>
            <a:pPr>
              <a:buFont typeface="Wingdings" panose="05000000000000000000" pitchFamily="2" charset="2"/>
              <a:buChar char="§"/>
            </a:pPr>
            <a:endParaRPr lang="nl-NL" sz="3000" dirty="0"/>
          </a:p>
          <a:p>
            <a:pPr marL="0" indent="0">
              <a:buNone/>
            </a:pPr>
            <a:r>
              <a:rPr lang="nl-NL" sz="3000" dirty="0"/>
              <a:t>Port </a:t>
            </a:r>
            <a:r>
              <a:rPr lang="nl-NL" sz="3000" dirty="0" err="1"/>
              <a:t>d’entrée</a:t>
            </a:r>
            <a:r>
              <a:rPr lang="nl-NL" sz="3000" dirty="0"/>
              <a:t>: mond, luchtwegen, huid, urinewegen, geslachtsorganen.</a:t>
            </a:r>
          </a:p>
          <a:p>
            <a:pPr marL="0" indent="0">
              <a:buNone/>
            </a:pPr>
            <a:endParaRPr lang="nl-NL" sz="1100" dirty="0"/>
          </a:p>
        </p:txBody>
      </p:sp>
    </p:spTree>
    <p:extLst>
      <p:ext uri="{BB962C8B-B14F-4D97-AF65-F5344CB8AC3E}">
        <p14:creationId xmlns:p14="http://schemas.microsoft.com/office/powerpoint/2010/main" val="261821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Macro-organismen</a:t>
            </a:r>
          </a:p>
        </p:txBody>
      </p:sp>
      <p:sp>
        <p:nvSpPr>
          <p:cNvPr id="3" name="Tijdelijke aanduiding voor inhoud 2"/>
          <p:cNvSpPr>
            <a:spLocks noGrp="1"/>
          </p:cNvSpPr>
          <p:nvPr>
            <p:ph idx="1"/>
          </p:nvPr>
        </p:nvSpPr>
        <p:spPr/>
        <p:txBody>
          <a:bodyPr/>
          <a:lstStyle/>
          <a:p>
            <a:pPr marL="0" indent="0">
              <a:buNone/>
            </a:pPr>
            <a:r>
              <a:rPr lang="nl-NL" dirty="0"/>
              <a:t>Deze zijn </a:t>
            </a:r>
            <a:r>
              <a:rPr lang="nl-NL" b="1" dirty="0"/>
              <a:t>wel</a:t>
            </a:r>
            <a:r>
              <a:rPr lang="nl-NL" dirty="0"/>
              <a:t> met het blote oog waarneembaar, zoals:</a:t>
            </a:r>
          </a:p>
          <a:p>
            <a:pPr marL="0" indent="0">
              <a:buNone/>
            </a:pPr>
            <a:endParaRPr lang="nl-NL" dirty="0"/>
          </a:p>
          <a:p>
            <a:pPr>
              <a:buFont typeface="Arial" panose="020B0604020202020204" pitchFamily="34" charset="0"/>
              <a:buChar char="•"/>
            </a:pPr>
            <a:r>
              <a:rPr lang="nl-NL" dirty="0"/>
              <a:t> parasieten</a:t>
            </a:r>
          </a:p>
          <a:p>
            <a:pPr>
              <a:buFont typeface="Arial" panose="020B0604020202020204" pitchFamily="34" charset="0"/>
              <a:buChar char="•"/>
            </a:pPr>
            <a:r>
              <a:rPr lang="nl-NL" dirty="0"/>
              <a:t> insecten (vliegende, kruipende)</a:t>
            </a:r>
          </a:p>
          <a:p>
            <a:pPr>
              <a:buFont typeface="Arial" panose="020B0604020202020204" pitchFamily="34" charset="0"/>
              <a:buChar char="•"/>
            </a:pPr>
            <a:r>
              <a:rPr lang="nl-NL" dirty="0"/>
              <a:t> knaagdieren</a:t>
            </a:r>
          </a:p>
        </p:txBody>
      </p:sp>
      <p:pic>
        <p:nvPicPr>
          <p:cNvPr id="4" name="Afbeelding 3"/>
          <p:cNvPicPr>
            <a:picLocks noChangeAspect="1"/>
          </p:cNvPicPr>
          <p:nvPr/>
        </p:nvPicPr>
        <p:blipFill>
          <a:blip r:embed="rId2"/>
          <a:stretch>
            <a:fillRect/>
          </a:stretch>
        </p:blipFill>
        <p:spPr>
          <a:xfrm>
            <a:off x="5891977" y="3271724"/>
            <a:ext cx="3868712" cy="2407959"/>
          </a:xfrm>
          <a:prstGeom prst="rect">
            <a:avLst/>
          </a:prstGeom>
          <a:effectLst>
            <a:softEdge rad="127000"/>
          </a:effectLst>
        </p:spPr>
      </p:pic>
    </p:spTree>
    <p:extLst>
      <p:ext uri="{BB962C8B-B14F-4D97-AF65-F5344CB8AC3E}">
        <p14:creationId xmlns:p14="http://schemas.microsoft.com/office/powerpoint/2010/main" val="13612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Besmetting</a:t>
            </a:r>
          </a:p>
        </p:txBody>
      </p:sp>
      <p:sp>
        <p:nvSpPr>
          <p:cNvPr id="3" name="Tijdelijke aanduiding voor inhoud 2"/>
          <p:cNvSpPr>
            <a:spLocks noGrp="1"/>
          </p:cNvSpPr>
          <p:nvPr>
            <p:ph idx="1"/>
          </p:nvPr>
        </p:nvSpPr>
        <p:spPr>
          <a:xfrm>
            <a:off x="1024126" y="1823574"/>
            <a:ext cx="9720071" cy="4023360"/>
          </a:xfrm>
        </p:spPr>
        <p:txBody>
          <a:bodyPr/>
          <a:lstStyle/>
          <a:p>
            <a:pPr marL="0" indent="0">
              <a:buNone/>
            </a:pPr>
            <a:r>
              <a:rPr lang="nl-NL" dirty="0"/>
              <a:t>Besmetting kun je onderverdelen in besmetting door </a:t>
            </a:r>
            <a:r>
              <a:rPr lang="nl-NL" b="1" dirty="0"/>
              <a:t>direct</a:t>
            </a:r>
            <a:r>
              <a:rPr lang="nl-NL" dirty="0"/>
              <a:t> contact en besmetting door </a:t>
            </a:r>
            <a:r>
              <a:rPr lang="nl-NL" b="1" dirty="0"/>
              <a:t>indirect</a:t>
            </a:r>
            <a:r>
              <a:rPr lang="nl-NL" dirty="0"/>
              <a:t> contact.</a:t>
            </a:r>
          </a:p>
          <a:p>
            <a:pPr marL="0" indent="0">
              <a:buNone/>
            </a:pP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4141691242"/>
              </p:ext>
            </p:extLst>
          </p:nvPr>
        </p:nvGraphicFramePr>
        <p:xfrm>
          <a:off x="1024126" y="2624672"/>
          <a:ext cx="10076264" cy="3262245"/>
        </p:xfrm>
        <a:graphic>
          <a:graphicData uri="http://schemas.openxmlformats.org/drawingml/2006/table">
            <a:tbl>
              <a:tblPr firstRow="1" bandRow="1">
                <a:tableStyleId>{00A15C55-8517-42AA-B614-E9B94910E393}</a:tableStyleId>
              </a:tblPr>
              <a:tblGrid>
                <a:gridCol w="5038132">
                  <a:extLst>
                    <a:ext uri="{9D8B030D-6E8A-4147-A177-3AD203B41FA5}">
                      <a16:colId xmlns:a16="http://schemas.microsoft.com/office/drawing/2014/main" val="1947570357"/>
                    </a:ext>
                  </a:extLst>
                </a:gridCol>
                <a:gridCol w="5038132">
                  <a:extLst>
                    <a:ext uri="{9D8B030D-6E8A-4147-A177-3AD203B41FA5}">
                      <a16:colId xmlns:a16="http://schemas.microsoft.com/office/drawing/2014/main" val="112175868"/>
                    </a:ext>
                  </a:extLst>
                </a:gridCol>
              </a:tblGrid>
              <a:tr h="447335">
                <a:tc>
                  <a:txBody>
                    <a:bodyPr/>
                    <a:lstStyle/>
                    <a:p>
                      <a:r>
                        <a:rPr lang="nl-NL" dirty="0"/>
                        <a:t>Direct</a:t>
                      </a:r>
                      <a:r>
                        <a:rPr lang="nl-NL" baseline="0" dirty="0"/>
                        <a:t> contact</a:t>
                      </a:r>
                      <a:endParaRPr lang="nl-NL" dirty="0"/>
                    </a:p>
                  </a:txBody>
                  <a:tcPr/>
                </a:tc>
                <a:tc>
                  <a:txBody>
                    <a:bodyPr/>
                    <a:lstStyle/>
                    <a:p>
                      <a:r>
                        <a:rPr lang="nl-NL" dirty="0"/>
                        <a:t>Indirect contact</a:t>
                      </a:r>
                    </a:p>
                  </a:txBody>
                  <a:tcPr/>
                </a:tc>
                <a:extLst>
                  <a:ext uri="{0D108BD9-81ED-4DB2-BD59-A6C34878D82A}">
                    <a16:rowId xmlns:a16="http://schemas.microsoft.com/office/drawing/2014/main" val="1599807871"/>
                  </a:ext>
                </a:extLst>
              </a:tr>
              <a:tr h="447335">
                <a:tc>
                  <a:txBody>
                    <a:bodyPr/>
                    <a:lstStyle/>
                    <a:p>
                      <a:r>
                        <a:rPr lang="nl-NL" dirty="0"/>
                        <a:t>Niezen, hoesten</a:t>
                      </a:r>
                      <a:r>
                        <a:rPr lang="nl-NL" baseline="0" dirty="0"/>
                        <a:t> (o.a. griep, tuberculose)</a:t>
                      </a:r>
                      <a:endParaRPr lang="nl-NL" dirty="0"/>
                    </a:p>
                  </a:txBody>
                  <a:tcPr/>
                </a:tc>
                <a:tc>
                  <a:txBody>
                    <a:bodyPr/>
                    <a:lstStyle/>
                    <a:p>
                      <a:r>
                        <a:rPr lang="nl-NL" dirty="0"/>
                        <a:t>Toiletten (o.a. hepatitis A)</a:t>
                      </a:r>
                    </a:p>
                  </a:txBody>
                  <a:tcPr/>
                </a:tc>
                <a:extLst>
                  <a:ext uri="{0D108BD9-81ED-4DB2-BD59-A6C34878D82A}">
                    <a16:rowId xmlns:a16="http://schemas.microsoft.com/office/drawing/2014/main" val="2472397963"/>
                  </a:ext>
                </a:extLst>
              </a:tr>
              <a:tr h="447335">
                <a:tc>
                  <a:txBody>
                    <a:bodyPr/>
                    <a:lstStyle/>
                    <a:p>
                      <a:r>
                        <a:rPr lang="nl-NL" dirty="0"/>
                        <a:t>Huidcontact</a:t>
                      </a:r>
                      <a:r>
                        <a:rPr lang="nl-NL" baseline="0" dirty="0"/>
                        <a:t> (o.a. schurft, krentenbaard)</a:t>
                      </a:r>
                    </a:p>
                  </a:txBody>
                  <a:tcPr/>
                </a:tc>
                <a:tc>
                  <a:txBody>
                    <a:bodyPr/>
                    <a:lstStyle/>
                    <a:p>
                      <a:r>
                        <a:rPr lang="nl-NL" dirty="0"/>
                        <a:t>Rauw of slecht bereide voeding en drinken (o.a.</a:t>
                      </a:r>
                      <a:r>
                        <a:rPr lang="nl-NL" baseline="0" dirty="0"/>
                        <a:t> salmonella)</a:t>
                      </a:r>
                      <a:endParaRPr lang="nl-NL" dirty="0"/>
                    </a:p>
                  </a:txBody>
                  <a:tcPr/>
                </a:tc>
                <a:extLst>
                  <a:ext uri="{0D108BD9-81ED-4DB2-BD59-A6C34878D82A}">
                    <a16:rowId xmlns:a16="http://schemas.microsoft.com/office/drawing/2014/main" val="516189747"/>
                  </a:ext>
                </a:extLst>
              </a:tr>
              <a:tr h="447335">
                <a:tc>
                  <a:txBody>
                    <a:bodyPr/>
                    <a:lstStyle/>
                    <a:p>
                      <a:r>
                        <a:rPr lang="nl-NL" dirty="0"/>
                        <a:t>Seksueel</a:t>
                      </a:r>
                      <a:r>
                        <a:rPr lang="nl-NL" baseline="0" dirty="0"/>
                        <a:t> contact (o.a. chlamydia, gonorroe)</a:t>
                      </a:r>
                      <a:endParaRPr lang="nl-NL" dirty="0"/>
                    </a:p>
                  </a:txBody>
                  <a:tcPr/>
                </a:tc>
                <a:tc>
                  <a:txBody>
                    <a:bodyPr/>
                    <a:lstStyle/>
                    <a:p>
                      <a:r>
                        <a:rPr lang="nl-NL" dirty="0"/>
                        <a:t>Water (o.a. cholera)</a:t>
                      </a:r>
                    </a:p>
                  </a:txBody>
                  <a:tcPr/>
                </a:tc>
                <a:extLst>
                  <a:ext uri="{0D108BD9-81ED-4DB2-BD59-A6C34878D82A}">
                    <a16:rowId xmlns:a16="http://schemas.microsoft.com/office/drawing/2014/main" val="1128401453"/>
                  </a:ext>
                </a:extLst>
              </a:tr>
              <a:tr h="447335">
                <a:tc>
                  <a:txBody>
                    <a:bodyPr/>
                    <a:lstStyle/>
                    <a:p>
                      <a:r>
                        <a:rPr lang="nl-NL" dirty="0"/>
                        <a:t>Van moeder op kind (o.a. hepatitis</a:t>
                      </a:r>
                      <a:r>
                        <a:rPr lang="nl-NL" baseline="0" dirty="0"/>
                        <a:t> B)</a:t>
                      </a:r>
                      <a:endParaRPr lang="nl-NL" dirty="0"/>
                    </a:p>
                  </a:txBody>
                  <a:tcPr/>
                </a:tc>
                <a:tc>
                  <a:txBody>
                    <a:bodyPr/>
                    <a:lstStyle/>
                    <a:p>
                      <a:r>
                        <a:rPr lang="nl-NL" dirty="0"/>
                        <a:t>Bloedtransfusie met bloed van besmette mensen (o.a. hepatitis B/C en HIV)</a:t>
                      </a:r>
                    </a:p>
                  </a:txBody>
                  <a:tcPr/>
                </a:tc>
                <a:extLst>
                  <a:ext uri="{0D108BD9-81ED-4DB2-BD59-A6C34878D82A}">
                    <a16:rowId xmlns:a16="http://schemas.microsoft.com/office/drawing/2014/main" val="1550333413"/>
                  </a:ext>
                </a:extLst>
              </a:tr>
              <a:tr h="447335">
                <a:tc>
                  <a:txBody>
                    <a:bodyPr/>
                    <a:lstStyle/>
                    <a:p>
                      <a:endParaRPr lang="nl-NL" dirty="0"/>
                    </a:p>
                  </a:txBody>
                  <a:tcPr/>
                </a:tc>
                <a:tc>
                  <a:txBody>
                    <a:bodyPr/>
                    <a:lstStyle/>
                    <a:p>
                      <a:r>
                        <a:rPr lang="nl-NL" dirty="0"/>
                        <a:t>Insecten die steken en bijten (o.a.</a:t>
                      </a:r>
                      <a:r>
                        <a:rPr lang="nl-NL" baseline="0" dirty="0"/>
                        <a:t> malaria, ziekte van Lyme) en ratten (ziekte van Weil)</a:t>
                      </a:r>
                      <a:endParaRPr lang="nl-NL" dirty="0"/>
                    </a:p>
                  </a:txBody>
                  <a:tcPr/>
                </a:tc>
                <a:extLst>
                  <a:ext uri="{0D108BD9-81ED-4DB2-BD59-A6C34878D82A}">
                    <a16:rowId xmlns:a16="http://schemas.microsoft.com/office/drawing/2014/main" val="4219889198"/>
                  </a:ext>
                </a:extLst>
              </a:tr>
            </a:tbl>
          </a:graphicData>
        </a:graphic>
      </p:graphicFrame>
    </p:spTree>
    <p:extLst>
      <p:ext uri="{BB962C8B-B14F-4D97-AF65-F5344CB8AC3E}">
        <p14:creationId xmlns:p14="http://schemas.microsoft.com/office/powerpoint/2010/main" val="227397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cap="none" dirty="0">
                <a:solidFill>
                  <a:srgbClr val="0070C0"/>
                </a:solidFill>
              </a:rPr>
              <a:t>Taken voor jou als DA</a:t>
            </a:r>
          </a:p>
        </p:txBody>
      </p:sp>
      <p:sp>
        <p:nvSpPr>
          <p:cNvPr id="3" name="Tijdelijke aanduiding voor inhoud 2"/>
          <p:cNvSpPr>
            <a:spLocks noGrp="1"/>
          </p:cNvSpPr>
          <p:nvPr>
            <p:ph idx="1"/>
          </p:nvPr>
        </p:nvSpPr>
        <p:spPr/>
        <p:txBody>
          <a:bodyPr/>
          <a:lstStyle/>
          <a:p>
            <a:pPr marL="0" indent="0">
              <a:buNone/>
            </a:pPr>
            <a:r>
              <a:rPr lang="nl-NL" dirty="0"/>
              <a:t>Als doktersassistente moet je ook maatregelen nemen om besmetting zoveel mogelijk te voorkomen.</a:t>
            </a:r>
          </a:p>
          <a:p>
            <a:pPr marL="0" indent="0">
              <a:buNone/>
            </a:pPr>
            <a:endParaRPr lang="nl-NL" dirty="0"/>
          </a:p>
          <a:p>
            <a:pPr>
              <a:buFont typeface="Arial" panose="020B0604020202020204" pitchFamily="34" charset="0"/>
              <a:buChar char="•"/>
            </a:pPr>
            <a:r>
              <a:rPr lang="nl-NL" dirty="0"/>
              <a:t> praktijkruimten zo schoon mogelijk houden;</a:t>
            </a:r>
          </a:p>
          <a:p>
            <a:pPr>
              <a:buFont typeface="Arial" panose="020B0604020202020204" pitchFamily="34" charset="0"/>
              <a:buChar char="•"/>
            </a:pPr>
            <a:r>
              <a:rPr lang="nl-NL" dirty="0"/>
              <a:t> gebruikte instrumenten huishoudelijk schoonmaken, desinfecteren   en steriliseren; </a:t>
            </a:r>
          </a:p>
          <a:p>
            <a:pPr>
              <a:buFont typeface="Arial" panose="020B0604020202020204" pitchFamily="34" charset="0"/>
              <a:buChar char="•"/>
            </a:pPr>
            <a:r>
              <a:rPr lang="nl-NL" dirty="0"/>
              <a:t> gebruikte verbandmiddelen direct weggooien;</a:t>
            </a:r>
          </a:p>
          <a:p>
            <a:pPr>
              <a:buFont typeface="Arial" panose="020B0604020202020204" pitchFamily="34" charset="0"/>
              <a:buChar char="•"/>
            </a:pPr>
            <a:r>
              <a:rPr lang="nl-NL" dirty="0"/>
              <a:t> persoonlijke hygiëne in acht nemen. </a:t>
            </a:r>
          </a:p>
        </p:txBody>
      </p:sp>
    </p:spTree>
    <p:extLst>
      <p:ext uri="{BB962C8B-B14F-4D97-AF65-F5344CB8AC3E}">
        <p14:creationId xmlns:p14="http://schemas.microsoft.com/office/powerpoint/2010/main" val="800667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b="1" cap="none" dirty="0">
                <a:solidFill>
                  <a:srgbClr val="0070C0"/>
                </a:solidFill>
              </a:rPr>
              <a:t>(voor)Reiniging</a:t>
            </a:r>
          </a:p>
        </p:txBody>
      </p:sp>
      <p:sp>
        <p:nvSpPr>
          <p:cNvPr id="3" name="Tijdelijke aanduiding voor inhoud 2"/>
          <p:cNvSpPr>
            <a:spLocks noGrp="1"/>
          </p:cNvSpPr>
          <p:nvPr>
            <p:ph idx="1"/>
          </p:nvPr>
        </p:nvSpPr>
        <p:spPr>
          <a:xfrm>
            <a:off x="838200" y="1503680"/>
            <a:ext cx="10927080" cy="5080000"/>
          </a:xfrm>
        </p:spPr>
        <p:txBody>
          <a:bodyPr>
            <a:normAutofit fontScale="92500" lnSpcReduction="20000"/>
          </a:bodyPr>
          <a:lstStyle/>
          <a:p>
            <a:pPr marL="0" indent="0">
              <a:buNone/>
            </a:pPr>
            <a:r>
              <a:rPr lang="nl-NL" b="1" dirty="0"/>
              <a:t>Doel: </a:t>
            </a:r>
            <a:r>
              <a:rPr lang="nl-NL" dirty="0"/>
              <a:t>voorkomen dat vuilresten als voedingsbodem voor ziektekiemen gaan dienen. </a:t>
            </a:r>
          </a:p>
          <a:p>
            <a:pPr marL="0" indent="0">
              <a:buNone/>
            </a:pPr>
            <a:endParaRPr lang="nl-NL" b="1" dirty="0"/>
          </a:p>
          <a:p>
            <a:pPr marL="0" indent="0">
              <a:buNone/>
            </a:pPr>
            <a:r>
              <a:rPr lang="nl-NL" b="1" dirty="0"/>
              <a:t>Handmatig:</a:t>
            </a:r>
            <a:r>
              <a:rPr lang="nl-NL" dirty="0"/>
              <a:t> instrumenten en materialen reinigen met behulp van water, zeep en een harde borstel/ </a:t>
            </a:r>
            <a:r>
              <a:rPr lang="nl-NL" dirty="0" err="1"/>
              <a:t>ragger</a:t>
            </a:r>
            <a:endParaRPr lang="nl-NL" dirty="0"/>
          </a:p>
          <a:p>
            <a:pPr marL="0" indent="0">
              <a:buNone/>
            </a:pPr>
            <a:endParaRPr lang="nl-NL" dirty="0"/>
          </a:p>
          <a:p>
            <a:pPr marL="0" indent="0">
              <a:buNone/>
            </a:pPr>
            <a:r>
              <a:rPr lang="nl-NL" b="1" dirty="0"/>
              <a:t>Mechanisch:</a:t>
            </a:r>
            <a:r>
              <a:rPr lang="nl-NL" dirty="0"/>
              <a:t>  desinfecterende afwasmachine of ultrasoon reiniger </a:t>
            </a:r>
          </a:p>
          <a:p>
            <a:pPr marL="0" indent="0">
              <a:buNone/>
            </a:pPr>
            <a:endParaRPr lang="nl-NL" dirty="0"/>
          </a:p>
          <a:p>
            <a:pPr marL="0" indent="0">
              <a:buNone/>
            </a:pPr>
            <a:r>
              <a:rPr lang="nl-NL" dirty="0"/>
              <a:t>Als instrumenten langer dan 24 uur na gebruik gereinigd, gedesinfecteerd en/of gesteriliseerd worden, dan moeten ze in een afgesloten lekdichte bak in eiwitoplossing bewaard worden. </a:t>
            </a:r>
          </a:p>
          <a:p>
            <a:pPr marL="0" indent="0">
              <a:buNone/>
            </a:pPr>
            <a:r>
              <a:rPr lang="nl-NL" dirty="0"/>
              <a:t>Indien de Instrumenten korter dan 24 uur na gebruik gereinigd, gedesinfecteerd en/of gesteriliseerd worden, dan kunnen ze droog bewaard worden in afgesloten bak of emmer.</a:t>
            </a:r>
          </a:p>
          <a:p>
            <a:pPr lvl="1"/>
            <a:endParaRPr lang="nl-NL" dirty="0"/>
          </a:p>
          <a:p>
            <a:pPr marL="457200" lvl="1" indent="0">
              <a:buNone/>
            </a:pPr>
            <a:endParaRPr lang="nl-NL" dirty="0"/>
          </a:p>
        </p:txBody>
      </p:sp>
    </p:spTree>
    <p:extLst>
      <p:ext uri="{BB962C8B-B14F-4D97-AF65-F5344CB8AC3E}">
        <p14:creationId xmlns:p14="http://schemas.microsoft.com/office/powerpoint/2010/main" val="48148683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1613</Words>
  <Application>Microsoft Office PowerPoint</Application>
  <PresentationFormat>Breedbeeld</PresentationFormat>
  <Paragraphs>196</Paragraphs>
  <Slides>25</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Calibri Light</vt:lpstr>
      <vt:lpstr>Wingdings</vt:lpstr>
      <vt:lpstr>Kantoorthema</vt:lpstr>
      <vt:lpstr>        MTH H2 Veilig werken        aangepast 04-09-2020   Medisch technisch handelen voor DA  vijfde druk</vt:lpstr>
      <vt:lpstr>Veilig werken</vt:lpstr>
      <vt:lpstr>Wat is hygiëne ook alweer?</vt:lpstr>
      <vt:lpstr>Besmetting</vt:lpstr>
      <vt:lpstr>Micro-organismen</vt:lpstr>
      <vt:lpstr>Macro-organismen</vt:lpstr>
      <vt:lpstr>Besmetting</vt:lpstr>
      <vt:lpstr>Taken voor jou als DA</vt:lpstr>
      <vt:lpstr>(voor)Reiniging</vt:lpstr>
      <vt:lpstr>Desinfecteren (ontsmetten)</vt:lpstr>
      <vt:lpstr>Desinfecteren instrumentarium</vt:lpstr>
      <vt:lpstr>Desinfecteren van grote oppervlakten</vt:lpstr>
      <vt:lpstr>Desinfecteren (2)</vt:lpstr>
      <vt:lpstr>Steriliseren</vt:lpstr>
      <vt:lpstr>Steriliseren (2)</vt:lpstr>
      <vt:lpstr>Steriliseren (3)</vt:lpstr>
      <vt:lpstr>Steriliseren (4)</vt:lpstr>
      <vt:lpstr>Autoclaaf</vt:lpstr>
      <vt:lpstr>Voor- en nadelen van een autoclaaf</vt:lpstr>
      <vt:lpstr>Disposables</vt:lpstr>
      <vt:lpstr>Anti-sepsis (asepsis)</vt:lpstr>
      <vt:lpstr>Toegang tot de online leeromgeving</vt:lpstr>
      <vt:lpstr> Handen wassen  https://www.rivm.nl/documenten/instructies-handenwassen </vt:lpstr>
      <vt:lpstr>Steriele handschoenen aantrekken  Bron: Basiswerk AG MTH voor DA</vt:lpstr>
      <vt:lpstr>Aangeven steriele handschoenen bij de 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MTH H2 Veilig werken        aangepast 25-08-2020   Medisch technisch handelen voor DA  vijfde druk</dc:title>
  <dc:creator>Bouke Cuperus</dc:creator>
  <cp:lastModifiedBy>Bouke Cuperus</cp:lastModifiedBy>
  <cp:revision>17</cp:revision>
  <dcterms:created xsi:type="dcterms:W3CDTF">2020-09-04T08:54:56Z</dcterms:created>
  <dcterms:modified xsi:type="dcterms:W3CDTF">2020-09-04T10:06:59Z</dcterms:modified>
</cp:coreProperties>
</file>